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344" r:id="rId2"/>
    <p:sldId id="365" r:id="rId3"/>
    <p:sldId id="364" r:id="rId4"/>
    <p:sldId id="363" r:id="rId5"/>
    <p:sldId id="358" r:id="rId6"/>
    <p:sldId id="359" r:id="rId7"/>
    <p:sldId id="360" r:id="rId8"/>
    <p:sldId id="361" r:id="rId9"/>
    <p:sldId id="362" r:id="rId10"/>
    <p:sldId id="353" r:id="rId11"/>
    <p:sldId id="354" r:id="rId12"/>
    <p:sldId id="355" r:id="rId13"/>
    <p:sldId id="356" r:id="rId14"/>
    <p:sldId id="343" r:id="rId15"/>
    <p:sldId id="349" r:id="rId16"/>
    <p:sldId id="350" r:id="rId17"/>
    <p:sldId id="335" r:id="rId18"/>
    <p:sldId id="333" r:id="rId19"/>
    <p:sldId id="334" r:id="rId20"/>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negin" id="{500A8DA6-68D5-4056-9424-5A9DB03A8E38}">
          <p14:sldIdLst>
            <p14:sldId id="344"/>
            <p14:sldId id="365"/>
            <p14:sldId id="364"/>
          </p14:sldIdLst>
        </p14:section>
        <p14:section name="Messa da Requiem" id="{8BEBEB8E-6FFB-4AE3-8FE9-B76F83E6C2FA}">
          <p14:sldIdLst>
            <p14:sldId id="363"/>
          </p14:sldIdLst>
        </p14:section>
        <p14:section name="EKMAN|Eyal" id="{75C9DABF-27EB-469D-B8BB-880E965FB19D}">
          <p14:sldIdLst>
            <p14:sldId id="358"/>
            <p14:sldId id="359"/>
            <p14:sldId id="360"/>
            <p14:sldId id="361"/>
            <p14:sldId id="362"/>
          </p14:sldIdLst>
        </p14:section>
        <p14:section name="Ek | Ekman" id="{B082F647-37EB-4A22-AB85-34C887AFAF5F}">
          <p14:sldIdLst>
            <p14:sldId id="353"/>
            <p14:sldId id="354"/>
            <p14:sldId id="355"/>
            <p14:sldId id="356"/>
          </p14:sldIdLst>
        </p14:section>
        <p14:section name="SWAN LAKE" id="{BE3F1073-33C7-44CC-BC78-48BF1F2F454F}">
          <p14:sldIdLst>
            <p14:sldId id="343"/>
            <p14:sldId id="349"/>
            <p14:sldId id="350"/>
          </p14:sldIdLst>
        </p14:section>
        <p14:section name="GISELLE" id="{BC608F13-6FBA-43A1-9A12-5626B42E4919}">
          <p14:sldIdLst>
            <p14:sldId id="335"/>
            <p14:sldId id="333"/>
            <p14:sldId id="334"/>
          </p14:sldIdLst>
        </p14:section>
      </p14:sectionLst>
    </p:ex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702" y="90"/>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g>
</file>

<file path=ppt/media/image20.jpe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eg>
</file>

<file path=ppt/media/image3.jpg>
</file>

<file path=ppt/media/image30.jpg>
</file>

<file path=ppt/media/image31.jpg>
</file>

<file path=ppt/media/image32.jpg>
</file>

<file path=ppt/media/image33.jpg>
</file>

<file path=ppt/media/image34.jpg>
</file>

<file path=ppt/media/image35.jpg>
</file>

<file path=ppt/media/image36.jpg>
</file>

<file path=ppt/media/image37.jpeg>
</file>

<file path=ppt/media/image38.jpg>
</file>

<file path=ppt/media/image39.jpg>
</file>

<file path=ppt/media/image4.png>
</file>

<file path=ppt/media/image40.jpg>
</file>

<file path=ppt/media/image41.jpg>
</file>

<file path=ppt/media/image42.jpg>
</file>

<file path=ppt/media/image43.jpg>
</file>

<file path=ppt/media/image44.jpg>
</file>

<file path=ppt/media/image45.jp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2/24/2023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‹Nr.›</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‹Nr.›</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‹Nr.›</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‹Nr.›</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‹Nr.›</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2/24/2023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‹Nr.›</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2/24/2023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‹Nr.›</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2/24/2023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‹Nr.›</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2/24/2023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‹Nr.›</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2/24/2023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‹Nr.›</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2/24/2023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‹Nr.›</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2/24/2023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‹Nr.›</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2/24/2023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‹Nr.›</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7.xml"/><Relationship Id="rId5" Type="http://schemas.openxmlformats.org/officeDocument/2006/relationships/image" Target="../media/image24.JPG"/><Relationship Id="rId4" Type="http://schemas.openxmlformats.org/officeDocument/2006/relationships/image" Target="../media/image23.JPG"/></Relationships>
</file>

<file path=ppt/slides/_rels/slide1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7.xml"/><Relationship Id="rId5" Type="http://schemas.openxmlformats.org/officeDocument/2006/relationships/image" Target="../media/image28.JPG"/><Relationship Id="rId4" Type="http://schemas.openxmlformats.org/officeDocument/2006/relationships/image" Target="../media/image27.JP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0.jpg"/><Relationship Id="rId1" Type="http://schemas.openxmlformats.org/officeDocument/2006/relationships/slideLayout" Target="../slideLayouts/slideLayout7.xml"/><Relationship Id="rId5" Type="http://schemas.openxmlformats.org/officeDocument/2006/relationships/image" Target="../media/image33.jpg"/><Relationship Id="rId4" Type="http://schemas.openxmlformats.org/officeDocument/2006/relationships/image" Target="../media/image32.jpg"/></Relationships>
</file>

<file path=ppt/slides/_rels/slide16.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4.jpg"/><Relationship Id="rId1" Type="http://schemas.openxmlformats.org/officeDocument/2006/relationships/slideLayout" Target="../slideLayouts/slideLayout7.xml"/><Relationship Id="rId4" Type="http://schemas.openxmlformats.org/officeDocument/2006/relationships/image" Target="../media/image36.jp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7.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image" Target="../media/image38.jpg"/><Relationship Id="rId1" Type="http://schemas.openxmlformats.org/officeDocument/2006/relationships/slideLayout" Target="../slideLayouts/slideLayout7.xml"/><Relationship Id="rId5" Type="http://schemas.openxmlformats.org/officeDocument/2006/relationships/image" Target="../media/image41.jpg"/><Relationship Id="rId4" Type="http://schemas.openxmlformats.org/officeDocument/2006/relationships/image" Target="../media/image40.jpg"/></Relationships>
</file>

<file path=ppt/slides/_rels/slide19.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image" Target="../media/image42.jpg"/><Relationship Id="rId1" Type="http://schemas.openxmlformats.org/officeDocument/2006/relationships/slideLayout" Target="../slideLayouts/slideLayout7.xml"/><Relationship Id="rId5" Type="http://schemas.openxmlformats.org/officeDocument/2006/relationships/image" Target="../media/image45.jpg"/><Relationship Id="rId4" Type="http://schemas.openxmlformats.org/officeDocument/2006/relationships/image" Target="../media/image44.jp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staatsballett-berlin.de/de/ensemble/john-cranko/5"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 Id="rId5" Type="http://schemas.openxmlformats.org/officeDocument/2006/relationships/image" Target="../media/image19.jpeg"/><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Bekleidung enthält.&#10;&#10;Automatisch generierte Beschreibung">
            <a:extLst>
              <a:ext uri="{FF2B5EF4-FFF2-40B4-BE49-F238E27FC236}">
                <a16:creationId xmlns:a16="http://schemas.microsoft.com/office/drawing/2014/main" id="{21DC8701-2CBD-37C3-DE22-EDCFD74A87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02871"/>
            <a:ext cx="9906000" cy="4953000"/>
          </a:xfrm>
          <a:prstGeom prst="rect">
            <a:avLst/>
          </a:prstGeom>
        </p:spPr>
      </p:pic>
      <p:sp>
        <p:nvSpPr>
          <p:cNvPr id="5" name="Textfeld 4">
            <a:extLst>
              <a:ext uri="{FF2B5EF4-FFF2-40B4-BE49-F238E27FC236}">
                <a16:creationId xmlns:a16="http://schemas.microsoft.com/office/drawing/2014/main" id="{D63E08EE-3639-1861-285B-C7E8F13E66C6}"/>
              </a:ext>
            </a:extLst>
          </p:cNvPr>
          <p:cNvSpPr txBox="1"/>
          <p:nvPr/>
        </p:nvSpPr>
        <p:spPr>
          <a:xfrm>
            <a:off x="0" y="455907"/>
            <a:ext cx="5029200" cy="492443"/>
          </a:xfrm>
          <a:prstGeom prst="rect">
            <a:avLst/>
          </a:prstGeom>
          <a:noFill/>
        </p:spPr>
        <p:txBody>
          <a:bodyPr wrap="square">
            <a:spAutoFit/>
          </a:bodyPr>
          <a:lstStyle/>
          <a:p>
            <a:pPr algn="l"/>
            <a:r>
              <a:rPr lang="en-US" altLang="zh-CN" sz="2600" b="1" i="0" cap="all" dirty="0" err="1">
                <a:solidFill>
                  <a:srgbClr val="000000"/>
                </a:solidFill>
                <a:effectLst/>
                <a:latin typeface="Futura PT W01 Light"/>
              </a:rPr>
              <a:t>One</a:t>
            </a:r>
            <a:r>
              <a:rPr lang="en-US" altLang="zh-CN" sz="2600" b="1" cap="all" dirty="0" err="1">
                <a:solidFill>
                  <a:srgbClr val="000000"/>
                </a:solidFill>
                <a:latin typeface="Futura PT W01 Light"/>
              </a:rPr>
              <a:t>gin</a:t>
            </a:r>
            <a:endParaRPr lang="en-US" sz="2600" b="1" i="0" cap="all" dirty="0">
              <a:solidFill>
                <a:srgbClr val="000000"/>
              </a:solidFill>
              <a:effectLst/>
              <a:latin typeface="Futura PT W01 Light"/>
            </a:endParaRPr>
          </a:p>
        </p:txBody>
      </p:sp>
      <p:pic>
        <p:nvPicPr>
          <p:cNvPr id="7" name="Grafik 6" descr="Ein Bild, das Natur, Wolke enthält.&#10;&#10;Automatisch generierte Beschreibung">
            <a:extLst>
              <a:ext uri="{FF2B5EF4-FFF2-40B4-BE49-F238E27FC236}">
                <a16:creationId xmlns:a16="http://schemas.microsoft.com/office/drawing/2014/main" id="{167043D0-7FF6-875E-3D3D-5379203352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52500"/>
            <a:ext cx="9906000" cy="4953000"/>
          </a:xfrm>
          <a:prstGeom prst="rect">
            <a:avLst/>
          </a:prstGeom>
        </p:spPr>
      </p:pic>
      <p:pic>
        <p:nvPicPr>
          <p:cNvPr id="9" name="Grafik 8" descr="Ein Bild, das Person, drinnen enthält.&#10;&#10;Automatisch generierte Beschreibung">
            <a:extLst>
              <a:ext uri="{FF2B5EF4-FFF2-40B4-BE49-F238E27FC236}">
                <a16:creationId xmlns:a16="http://schemas.microsoft.com/office/drawing/2014/main" id="{1327C0B3-ED94-D277-C87A-02939659F3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952500"/>
            <a:ext cx="9906000" cy="4953000"/>
          </a:xfrm>
          <a:prstGeom prst="rect">
            <a:avLst/>
          </a:prstGeom>
        </p:spPr>
      </p:pic>
      <p:pic>
        <p:nvPicPr>
          <p:cNvPr id="10" name="Grafik 9" descr="Ein Bild, das Text enthält.&#10;&#10;Automatisch generierte Beschreibung">
            <a:extLst>
              <a:ext uri="{FF2B5EF4-FFF2-40B4-BE49-F238E27FC236}">
                <a16:creationId xmlns:a16="http://schemas.microsoft.com/office/drawing/2014/main" id="{20F3A02A-6249-C8C2-0013-519827C575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90114" y="5932714"/>
            <a:ext cx="1915886" cy="904724"/>
          </a:xfrm>
          <a:prstGeom prst="rect">
            <a:avLst/>
          </a:prstGeom>
        </p:spPr>
      </p:pic>
    </p:spTree>
    <p:extLst>
      <p:ext uri="{BB962C8B-B14F-4D97-AF65-F5344CB8AC3E}">
        <p14:creationId xmlns:p14="http://schemas.microsoft.com/office/powerpoint/2010/main" val="3976305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lide1">
            <a:extLst>
              <a:ext uri="{FF2B5EF4-FFF2-40B4-BE49-F238E27FC236}">
                <a16:creationId xmlns:a16="http://schemas.microsoft.com/office/drawing/2014/main" id="{67DA9A1E-4B01-F694-11AD-65F21F5321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52500"/>
            <a:ext cx="9906000" cy="4953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feld 2">
            <a:extLst>
              <a:ext uri="{FF2B5EF4-FFF2-40B4-BE49-F238E27FC236}">
                <a16:creationId xmlns:a16="http://schemas.microsoft.com/office/drawing/2014/main" id="{29D8E2B1-9542-9B5D-6FBC-6D397221924A}"/>
              </a:ext>
            </a:extLst>
          </p:cNvPr>
          <p:cNvSpPr txBox="1"/>
          <p:nvPr/>
        </p:nvSpPr>
        <p:spPr>
          <a:xfrm>
            <a:off x="181066" y="1056946"/>
            <a:ext cx="5029200" cy="492443"/>
          </a:xfrm>
          <a:prstGeom prst="rect">
            <a:avLst/>
          </a:prstGeom>
          <a:noFill/>
        </p:spPr>
        <p:txBody>
          <a:bodyPr wrap="square">
            <a:spAutoFit/>
          </a:bodyPr>
          <a:lstStyle/>
          <a:p>
            <a:pPr algn="l"/>
            <a:r>
              <a:rPr lang="en-US" sz="2600" b="1" i="0" cap="all" dirty="0">
                <a:solidFill>
                  <a:srgbClr val="000000"/>
                </a:solidFill>
                <a:effectLst/>
                <a:latin typeface="Futura PT W01 Light"/>
              </a:rPr>
              <a:t>EK | EKMAN</a:t>
            </a:r>
          </a:p>
        </p:txBody>
      </p:sp>
      <p:pic>
        <p:nvPicPr>
          <p:cNvPr id="2" name="Grafik 1" descr="Ein Bild, das Text enthält.&#10;&#10;Automatisch generierte Beschreibung">
            <a:extLst>
              <a:ext uri="{FF2B5EF4-FFF2-40B4-BE49-F238E27FC236}">
                <a16:creationId xmlns:a16="http://schemas.microsoft.com/office/drawing/2014/main" id="{DDBBDF29-2281-16AA-3A83-88CE84B745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0114" y="5932714"/>
            <a:ext cx="1915886" cy="904724"/>
          </a:xfrm>
          <a:prstGeom prst="rect">
            <a:avLst/>
          </a:prstGeom>
        </p:spPr>
      </p:pic>
    </p:spTree>
    <p:extLst>
      <p:ext uri="{BB962C8B-B14F-4D97-AF65-F5344CB8AC3E}">
        <p14:creationId xmlns:p14="http://schemas.microsoft.com/office/powerpoint/2010/main" val="2769824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891723A4-137A-D9E2-8808-309E28B85FB1}"/>
              </a:ext>
            </a:extLst>
          </p:cNvPr>
          <p:cNvSpPr txBox="1"/>
          <p:nvPr/>
        </p:nvSpPr>
        <p:spPr>
          <a:xfrm>
            <a:off x="0" y="0"/>
            <a:ext cx="4953000" cy="2800767"/>
          </a:xfrm>
          <a:prstGeom prst="rect">
            <a:avLst/>
          </a:prstGeom>
          <a:noFill/>
        </p:spPr>
        <p:txBody>
          <a:bodyPr wrap="square">
            <a:spAutoFit/>
          </a:bodyPr>
          <a:lstStyle/>
          <a:p>
            <a:pPr algn="l"/>
            <a:r>
              <a:rPr lang="en-US" sz="1100" b="1" i="0" cap="all" dirty="0">
                <a:solidFill>
                  <a:srgbClr val="000000"/>
                </a:solidFill>
                <a:effectLst/>
                <a:latin typeface="Futura PT W01 Book"/>
              </a:rPr>
              <a:t>A SORT OF…</a:t>
            </a:r>
          </a:p>
          <a:p>
            <a:pPr algn="l"/>
            <a:r>
              <a:rPr lang="en-US" sz="1100" b="0" i="0" dirty="0" err="1">
                <a:solidFill>
                  <a:srgbClr val="000000"/>
                </a:solidFill>
                <a:effectLst/>
                <a:latin typeface="Futura PT W01 Book"/>
              </a:rPr>
              <a:t>Choreographie</a:t>
            </a:r>
            <a:r>
              <a:rPr lang="en-US" sz="1100" b="0" i="0" dirty="0">
                <a:solidFill>
                  <a:srgbClr val="000000"/>
                </a:solidFill>
                <a:effectLst/>
                <a:latin typeface="Futura PT W01 Book"/>
              </a:rPr>
              <a:t> von Mats Ek</a:t>
            </a:r>
            <a:br>
              <a:rPr lang="en-US" sz="1100" b="0" i="0" dirty="0">
                <a:solidFill>
                  <a:srgbClr val="000000"/>
                </a:solidFill>
                <a:effectLst/>
                <a:latin typeface="Futura PT W01 Book"/>
              </a:rPr>
            </a:br>
            <a:r>
              <a:rPr lang="en-US" sz="1100" b="0" i="0" dirty="0" err="1">
                <a:solidFill>
                  <a:srgbClr val="000000"/>
                </a:solidFill>
                <a:effectLst/>
                <a:latin typeface="Futura PT W01 Book"/>
              </a:rPr>
              <a:t>Musik</a:t>
            </a:r>
            <a:r>
              <a:rPr lang="en-US" sz="1100" b="0" i="0" dirty="0">
                <a:solidFill>
                  <a:srgbClr val="000000"/>
                </a:solidFill>
                <a:effectLst/>
                <a:latin typeface="Futura PT W01 Book"/>
              </a:rPr>
              <a:t> von Henryk M. Górecki</a:t>
            </a:r>
          </a:p>
          <a:p>
            <a:pPr algn="l"/>
            <a:endParaRPr lang="en-US" sz="1100" dirty="0">
              <a:solidFill>
                <a:srgbClr val="000000"/>
              </a:solidFill>
              <a:latin typeface="Futura PT W01 Book"/>
            </a:endParaRPr>
          </a:p>
          <a:p>
            <a:pPr algn="l"/>
            <a:r>
              <a:rPr lang="en-US" altLang="zh-CN" sz="1100" b="0" i="0" dirty="0">
                <a:solidFill>
                  <a:srgbClr val="000000"/>
                </a:solidFill>
                <a:effectLst/>
                <a:latin typeface="Futura PT W01 Book"/>
              </a:rPr>
              <a:t>Mats Ek </a:t>
            </a:r>
            <a:r>
              <a:rPr lang="zh-CN" altLang="en-US" sz="1100" b="0" i="0" dirty="0">
                <a:solidFill>
                  <a:srgbClr val="000000"/>
                </a:solidFill>
                <a:effectLst/>
                <a:latin typeface="Futura PT W01 Book"/>
              </a:rPr>
              <a:t>是 </a:t>
            </a:r>
            <a:r>
              <a:rPr lang="en-US" altLang="zh-CN" sz="1100" b="0" i="0" dirty="0">
                <a:solidFill>
                  <a:srgbClr val="000000"/>
                </a:solidFill>
                <a:effectLst/>
                <a:latin typeface="Futura PT W01 Book"/>
              </a:rPr>
              <a:t>20 </a:t>
            </a:r>
            <a:r>
              <a:rPr lang="zh-CN" altLang="en-US" sz="1100" b="0" i="0" dirty="0">
                <a:solidFill>
                  <a:srgbClr val="000000"/>
                </a:solidFill>
                <a:effectLst/>
                <a:latin typeface="Futura PT W01 Book"/>
              </a:rPr>
              <a:t>世纪最杰出的编舞家之一。</a:t>
            </a:r>
            <a:r>
              <a:rPr lang="en-US" altLang="zh-CN" sz="1100" b="0" i="0" dirty="0">
                <a:solidFill>
                  <a:srgbClr val="000000"/>
                </a:solidFill>
                <a:effectLst/>
                <a:latin typeface="Futura PT W01 Book"/>
              </a:rPr>
              <a:t>1982</a:t>
            </a:r>
            <a:r>
              <a:rPr lang="zh-CN" altLang="en-US" sz="1100" b="0" i="0" dirty="0">
                <a:solidFill>
                  <a:srgbClr val="000000"/>
                </a:solidFill>
                <a:effectLst/>
                <a:latin typeface="Futura PT W01 Book"/>
              </a:rPr>
              <a:t>年，他为卡尔伯格芭蕾舞团对经典芭蕾舞剧</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吉赛尔</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进行了激进的重新诠释，引起了国际上的广泛关注，因为以前没有人敢改变原来的编舞文本和剧本形式。评论家和观众认为这个版本是舞台舞蹈新时代的开始。</a:t>
            </a:r>
            <a:endParaRPr lang="en-US" altLang="zh-CN" sz="1100" b="0" i="0" dirty="0">
              <a:solidFill>
                <a:srgbClr val="000000"/>
              </a:solidFill>
              <a:effectLst/>
              <a:latin typeface="Futura PT W01 Book"/>
            </a:endParaRPr>
          </a:p>
          <a:p>
            <a:pPr algn="l"/>
            <a:endParaRPr lang="zh-CN" altLang="en-US" sz="1100" b="0" i="0" dirty="0">
              <a:solidFill>
                <a:srgbClr val="000000"/>
              </a:solidFill>
              <a:effectLst/>
              <a:latin typeface="Futura PT W01 Book"/>
            </a:endParaRPr>
          </a:p>
          <a:p>
            <a:pPr algn="l"/>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我的编舞有一个潜台词：当你跳舞时，你必须将某些图像和感觉与动作联系起来。没有这些，动作看起来很奇怪和陌生。焦点必须始终清晰：在独舞的情况下，重点在于人本身，在几个舞者的情况下，重点在于与另一个人的关系。</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他自己就是这样描述解释他的编舞所需的态度的。他现在正与柏林国家芭蕾舞团的舞者一起创作他的作品</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有点</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，该作品于 </a:t>
            </a:r>
            <a:r>
              <a:rPr lang="en-US" altLang="zh-CN" sz="1100" b="0" i="0" dirty="0">
                <a:solidFill>
                  <a:srgbClr val="000000"/>
                </a:solidFill>
                <a:effectLst/>
                <a:latin typeface="Futura PT W01 Book"/>
              </a:rPr>
              <a:t>1997 </a:t>
            </a:r>
            <a:r>
              <a:rPr lang="zh-CN" altLang="en-US" sz="1100" b="0" i="0" dirty="0">
                <a:solidFill>
                  <a:srgbClr val="000000"/>
                </a:solidFill>
                <a:effectLst/>
                <a:latin typeface="Futura PT W01 Book"/>
              </a:rPr>
              <a:t>年在荷兰舞蹈剧院首演。</a:t>
            </a:r>
          </a:p>
          <a:p>
            <a:pPr algn="l"/>
            <a:endParaRPr lang="en-US" sz="1100" b="0" i="0" dirty="0">
              <a:solidFill>
                <a:srgbClr val="000000"/>
              </a:solidFill>
              <a:effectLst/>
              <a:latin typeface="Futura PT W01 Book"/>
            </a:endParaRPr>
          </a:p>
        </p:txBody>
      </p:sp>
      <p:sp>
        <p:nvSpPr>
          <p:cNvPr id="5" name="Textfeld 4">
            <a:extLst>
              <a:ext uri="{FF2B5EF4-FFF2-40B4-BE49-F238E27FC236}">
                <a16:creationId xmlns:a16="http://schemas.microsoft.com/office/drawing/2014/main" id="{E4D88D96-74FF-32E0-597E-3B304AE59393}"/>
              </a:ext>
            </a:extLst>
          </p:cNvPr>
          <p:cNvSpPr txBox="1"/>
          <p:nvPr/>
        </p:nvSpPr>
        <p:spPr>
          <a:xfrm>
            <a:off x="4953000" y="0"/>
            <a:ext cx="4953000" cy="2800767"/>
          </a:xfrm>
          <a:prstGeom prst="rect">
            <a:avLst/>
          </a:prstGeom>
          <a:noFill/>
        </p:spPr>
        <p:txBody>
          <a:bodyPr wrap="square">
            <a:spAutoFit/>
          </a:bodyPr>
          <a:lstStyle/>
          <a:p>
            <a:pPr algn="l"/>
            <a:r>
              <a:rPr lang="en-US" sz="1100" b="1" i="0" cap="all" dirty="0">
                <a:solidFill>
                  <a:srgbClr val="000000"/>
                </a:solidFill>
                <a:effectLst/>
                <a:latin typeface="Futura PT W01 Book"/>
              </a:rPr>
              <a:t>CACTI</a:t>
            </a:r>
          </a:p>
          <a:p>
            <a:pPr algn="l"/>
            <a:r>
              <a:rPr lang="en-US" sz="1100" b="0" i="0" dirty="0" err="1">
                <a:solidFill>
                  <a:srgbClr val="000000"/>
                </a:solidFill>
                <a:effectLst/>
                <a:latin typeface="Futura PT W01 Book"/>
              </a:rPr>
              <a:t>Choreographie</a:t>
            </a:r>
            <a:r>
              <a:rPr lang="en-US" sz="1100" b="0" i="0" dirty="0">
                <a:solidFill>
                  <a:srgbClr val="000000"/>
                </a:solidFill>
                <a:effectLst/>
                <a:latin typeface="Futura PT W01 Book"/>
              </a:rPr>
              <a:t> von Alexander Ekman</a:t>
            </a:r>
            <a:br>
              <a:rPr lang="en-US" sz="1100" b="0" i="0" dirty="0">
                <a:solidFill>
                  <a:srgbClr val="000000"/>
                </a:solidFill>
                <a:effectLst/>
                <a:latin typeface="Futura PT W01 Book"/>
              </a:rPr>
            </a:br>
            <a:r>
              <a:rPr lang="en-US" sz="1100" b="0" i="0" dirty="0" err="1">
                <a:solidFill>
                  <a:srgbClr val="000000"/>
                </a:solidFill>
                <a:effectLst/>
                <a:latin typeface="Futura PT W01 Book"/>
              </a:rPr>
              <a:t>Musik</a:t>
            </a:r>
            <a:r>
              <a:rPr lang="en-US" sz="1100" b="0" i="0" dirty="0">
                <a:solidFill>
                  <a:srgbClr val="000000"/>
                </a:solidFill>
                <a:effectLst/>
                <a:latin typeface="Futura PT W01 Book"/>
              </a:rPr>
              <a:t> von Joseph Haydn, Ludwig van Beethoven und Franz Schubert</a:t>
            </a:r>
          </a:p>
          <a:p>
            <a:pPr algn="l"/>
            <a:endParaRPr lang="en-US" sz="1100" dirty="0">
              <a:solidFill>
                <a:srgbClr val="000000"/>
              </a:solidFill>
              <a:latin typeface="Futura PT W01 Book"/>
            </a:endParaRPr>
          </a:p>
          <a:p>
            <a:pPr algn="l"/>
            <a:r>
              <a:rPr lang="zh-CN" altLang="en-US" sz="1100" b="0" i="0" dirty="0">
                <a:solidFill>
                  <a:srgbClr val="000000"/>
                </a:solidFill>
                <a:effectLst/>
                <a:latin typeface="Futura PT W01 Book"/>
              </a:rPr>
              <a:t>作为敏锐的观察者，编舞家亚历山大</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埃克曼将目光聚焦在他熟知的当代舞蹈舞台上。他 </a:t>
            </a:r>
            <a:r>
              <a:rPr lang="en-US" altLang="zh-CN" sz="1100" b="0" i="0" dirty="0">
                <a:solidFill>
                  <a:srgbClr val="000000"/>
                </a:solidFill>
                <a:effectLst/>
                <a:latin typeface="Futura PT W01 Book"/>
              </a:rPr>
              <a:t>2010 </a:t>
            </a:r>
            <a:r>
              <a:rPr lang="zh-CN" altLang="en-US" sz="1100" b="0" i="0" dirty="0">
                <a:solidFill>
                  <a:srgbClr val="000000"/>
                </a:solidFill>
                <a:effectLst/>
                <a:latin typeface="Futura PT W01 Book"/>
              </a:rPr>
              <a:t>年的芭蕾舞剧</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仙人掌</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是对这种艺术形式的过度模仿的欢快模仿，也是对这一创造性场景矫揉造作的一种充满爱意的尖锐解构。</a:t>
            </a:r>
            <a:r>
              <a:rPr lang="en-US" altLang="zh-CN" sz="1100" b="0" i="0" dirty="0">
                <a:solidFill>
                  <a:srgbClr val="000000"/>
                </a:solidFill>
                <a:effectLst/>
                <a:latin typeface="Futura PT W01 Book"/>
              </a:rPr>
              <a:t>27 </a:t>
            </a:r>
            <a:r>
              <a:rPr lang="zh-CN" altLang="en-US" sz="1100" b="0" i="0" dirty="0">
                <a:solidFill>
                  <a:srgbClr val="000000"/>
                </a:solidFill>
                <a:effectLst/>
                <a:latin typeface="Futura PT W01 Book"/>
              </a:rPr>
              <a:t>名舞者站在里面，显然被困在木方块上。当弦乐四重奏演奏和录音讲述眨眼间发生的事情时，他们试图逃离无形的监狱。最后</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这是最重要的</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他们每人都获得了一株仙人掌。但这一切意味着什么？</a:t>
            </a:r>
            <a:endParaRPr lang="en-US" altLang="zh-CN" sz="1100" b="0" i="0" dirty="0">
              <a:solidFill>
                <a:srgbClr val="000000"/>
              </a:solidFill>
              <a:effectLst/>
              <a:latin typeface="Futura PT W01 Book"/>
            </a:endParaRPr>
          </a:p>
          <a:p>
            <a:pPr algn="l"/>
            <a:br>
              <a:rPr lang="zh-CN" altLang="en-US" sz="1100" dirty="0"/>
            </a:b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这项工作是关于我们如何观察艺术以及我们如何经常感到需要分析和理解艺术。我相信没有正确的方式，每个人都可以用自己喜欢的方式来诠释和体验艺术。也许这只是一种你无法解释的感觉，但也许它也是一个非常明显的信息。</a:t>
            </a:r>
            <a:r>
              <a:rPr lang="en-US" altLang="zh-CN" sz="1100" b="0" i="0" dirty="0">
                <a:solidFill>
                  <a:srgbClr val="000000"/>
                </a:solidFill>
                <a:effectLst/>
                <a:latin typeface="Futura PT W01 Book"/>
              </a:rPr>
              <a:t>« </a:t>
            </a:r>
            <a:r>
              <a:rPr lang="zh-CN" altLang="en-US" sz="1100" b="0" i="0" dirty="0">
                <a:solidFill>
                  <a:srgbClr val="000000"/>
                </a:solidFill>
                <a:effectLst/>
                <a:latin typeface="Futura PT W01 Book"/>
              </a:rPr>
              <a:t>凭借他的作品 </a:t>
            </a:r>
            <a:r>
              <a:rPr lang="en-US" altLang="zh-CN" sz="1100" b="0" i="0" dirty="0">
                <a:solidFill>
                  <a:srgbClr val="000000"/>
                </a:solidFill>
                <a:effectLst/>
                <a:latin typeface="Futura PT W01 Book"/>
              </a:rPr>
              <a:t>CACTI</a:t>
            </a:r>
            <a:r>
              <a:rPr lang="zh-CN" altLang="en-US" sz="1100" b="0" i="0" dirty="0">
                <a:solidFill>
                  <a:srgbClr val="000000"/>
                </a:solidFill>
                <a:effectLst/>
                <a:latin typeface="Futura PT W01 Book"/>
              </a:rPr>
              <a:t>，这位瑞典编舞家显然触动了神经，因为该作品现已被全球 </a:t>
            </a:r>
            <a:r>
              <a:rPr lang="en-US" altLang="zh-CN" sz="1100" b="0" i="0" dirty="0">
                <a:solidFill>
                  <a:srgbClr val="000000"/>
                </a:solidFill>
                <a:effectLst/>
                <a:latin typeface="Futura PT W01 Book"/>
              </a:rPr>
              <a:t>20 </a:t>
            </a:r>
            <a:r>
              <a:rPr lang="zh-CN" altLang="en-US" sz="1100" b="0" i="0" dirty="0">
                <a:solidFill>
                  <a:srgbClr val="000000"/>
                </a:solidFill>
                <a:effectLst/>
                <a:latin typeface="Futura PT W01 Book"/>
              </a:rPr>
              <a:t>家舞蹈公司表演。</a:t>
            </a:r>
            <a:endParaRPr lang="en-US" sz="1100" b="0" i="0" dirty="0">
              <a:solidFill>
                <a:srgbClr val="000000"/>
              </a:solidFill>
              <a:effectLst/>
              <a:latin typeface="Futura PT W01 Book"/>
            </a:endParaRPr>
          </a:p>
        </p:txBody>
      </p:sp>
      <p:pic>
        <p:nvPicPr>
          <p:cNvPr id="6" name="Picture 2" descr="slide1">
            <a:extLst>
              <a:ext uri="{FF2B5EF4-FFF2-40B4-BE49-F238E27FC236}">
                <a16:creationId xmlns:a16="http://schemas.microsoft.com/office/drawing/2014/main" id="{AC0E435E-684B-6B8E-66FE-8E6E666A39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4771" y="2887853"/>
            <a:ext cx="7576457" cy="37882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9728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0DE0C1B3-06DC-603F-1078-FE56808448D9}"/>
              </a:ext>
            </a:extLst>
          </p:cNvPr>
          <p:cNvPicPr>
            <a:picLocks noChangeAspect="1"/>
          </p:cNvPicPr>
          <p:nvPr/>
        </p:nvPicPr>
        <p:blipFill rotWithShape="1">
          <a:blip r:embed="rId2">
            <a:extLst>
              <a:ext uri="{28A0092B-C50C-407E-A947-70E740481C1C}">
                <a14:useLocalDpi xmlns:a14="http://schemas.microsoft.com/office/drawing/2010/main" val="0"/>
              </a:ext>
            </a:extLst>
          </a:blip>
          <a:srcRect l="619"/>
          <a:stretch/>
        </p:blipFill>
        <p:spPr>
          <a:xfrm>
            <a:off x="161475" y="171717"/>
            <a:ext cx="4715835" cy="3167426"/>
          </a:xfrm>
          <a:prstGeom prst="rect">
            <a:avLst/>
          </a:prstGeom>
        </p:spPr>
      </p:pic>
      <p:pic>
        <p:nvPicPr>
          <p:cNvPr id="7" name="Grafik 6" descr="Ein Bild, das Wasser, Person, Brett, dunkel enthält.&#10;&#10;Automatisch generierte Beschreibung">
            <a:extLst>
              <a:ext uri="{FF2B5EF4-FFF2-40B4-BE49-F238E27FC236}">
                <a16:creationId xmlns:a16="http://schemas.microsoft.com/office/drawing/2014/main" id="{FEE17623-FA7D-BC30-5368-D50E04211DE8}"/>
              </a:ext>
            </a:extLst>
          </p:cNvPr>
          <p:cNvPicPr>
            <a:picLocks noChangeAspect="1"/>
          </p:cNvPicPr>
          <p:nvPr/>
        </p:nvPicPr>
        <p:blipFill rotWithShape="1">
          <a:blip r:embed="rId3">
            <a:extLst>
              <a:ext uri="{28A0092B-C50C-407E-A947-70E740481C1C}">
                <a14:useLocalDpi xmlns:a14="http://schemas.microsoft.com/office/drawing/2010/main" val="0"/>
              </a:ext>
            </a:extLst>
          </a:blip>
          <a:srcRect l="726"/>
          <a:stretch/>
        </p:blipFill>
        <p:spPr>
          <a:xfrm>
            <a:off x="5033740" y="171717"/>
            <a:ext cx="4710780" cy="3167426"/>
          </a:xfrm>
          <a:prstGeom prst="rect">
            <a:avLst/>
          </a:prstGeom>
        </p:spPr>
      </p:pic>
      <p:pic>
        <p:nvPicPr>
          <p:cNvPr id="5" name="Grafik 4" descr="Ein Bild, das Tänzer enthält.&#10;&#10;Automatisch generierte Beschreibung">
            <a:extLst>
              <a:ext uri="{FF2B5EF4-FFF2-40B4-BE49-F238E27FC236}">
                <a16:creationId xmlns:a16="http://schemas.microsoft.com/office/drawing/2014/main" id="{044B96C8-16BB-2599-5C02-6D3531D258D8}"/>
              </a:ext>
            </a:extLst>
          </p:cNvPr>
          <p:cNvPicPr>
            <a:picLocks noChangeAspect="1"/>
          </p:cNvPicPr>
          <p:nvPr/>
        </p:nvPicPr>
        <p:blipFill rotWithShape="1">
          <a:blip r:embed="rId4">
            <a:extLst>
              <a:ext uri="{28A0092B-C50C-407E-A947-70E740481C1C}">
                <a14:useLocalDpi xmlns:a14="http://schemas.microsoft.com/office/drawing/2010/main" val="0"/>
              </a:ext>
            </a:extLst>
          </a:blip>
          <a:srcRect t="3363" r="3" b="8009"/>
          <a:stretch/>
        </p:blipFill>
        <p:spPr>
          <a:xfrm>
            <a:off x="161475" y="3510858"/>
            <a:ext cx="4715835" cy="2789948"/>
          </a:xfrm>
          <a:prstGeom prst="rect">
            <a:avLst/>
          </a:prstGeom>
        </p:spPr>
      </p:pic>
      <p:pic>
        <p:nvPicPr>
          <p:cNvPr id="9" name="Grafik 8">
            <a:extLst>
              <a:ext uri="{FF2B5EF4-FFF2-40B4-BE49-F238E27FC236}">
                <a16:creationId xmlns:a16="http://schemas.microsoft.com/office/drawing/2014/main" id="{B4010916-EC87-35B0-4B50-D1094D7E66E1}"/>
              </a:ext>
            </a:extLst>
          </p:cNvPr>
          <p:cNvPicPr>
            <a:picLocks noChangeAspect="1"/>
          </p:cNvPicPr>
          <p:nvPr/>
        </p:nvPicPr>
        <p:blipFill rotWithShape="1">
          <a:blip r:embed="rId5">
            <a:extLst>
              <a:ext uri="{28A0092B-C50C-407E-A947-70E740481C1C}">
                <a14:useLocalDpi xmlns:a14="http://schemas.microsoft.com/office/drawing/2010/main" val="0"/>
              </a:ext>
            </a:extLst>
          </a:blip>
          <a:srcRect t="11274"/>
          <a:stretch/>
        </p:blipFill>
        <p:spPr>
          <a:xfrm>
            <a:off x="5033739" y="3510858"/>
            <a:ext cx="4710780" cy="2789948"/>
          </a:xfrm>
          <a:prstGeom prst="rect">
            <a:avLst/>
          </a:prstGeom>
        </p:spPr>
      </p:pic>
    </p:spTree>
    <p:extLst>
      <p:ext uri="{BB962C8B-B14F-4D97-AF65-F5344CB8AC3E}">
        <p14:creationId xmlns:p14="http://schemas.microsoft.com/office/powerpoint/2010/main" val="2003036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33F51F7F-EE09-BD98-AE42-EDDE52C97AA0}"/>
              </a:ext>
            </a:extLst>
          </p:cNvPr>
          <p:cNvPicPr>
            <a:picLocks noChangeAspect="1"/>
          </p:cNvPicPr>
          <p:nvPr/>
        </p:nvPicPr>
        <p:blipFill rotWithShape="1">
          <a:blip r:embed="rId2">
            <a:extLst>
              <a:ext uri="{28A0092B-C50C-407E-A947-70E740481C1C}">
                <a14:useLocalDpi xmlns:a14="http://schemas.microsoft.com/office/drawing/2010/main" val="0"/>
              </a:ext>
            </a:extLst>
          </a:blip>
          <a:srcRect l="619"/>
          <a:stretch/>
        </p:blipFill>
        <p:spPr>
          <a:xfrm>
            <a:off x="161475" y="171717"/>
            <a:ext cx="4715835" cy="3167426"/>
          </a:xfrm>
          <a:prstGeom prst="rect">
            <a:avLst/>
          </a:prstGeom>
        </p:spPr>
      </p:pic>
      <p:pic>
        <p:nvPicPr>
          <p:cNvPr id="7" name="Grafik 6" descr="Ein Bild, das drinnen enthält.&#10;&#10;Automatisch generierte Beschreibung">
            <a:extLst>
              <a:ext uri="{FF2B5EF4-FFF2-40B4-BE49-F238E27FC236}">
                <a16:creationId xmlns:a16="http://schemas.microsoft.com/office/drawing/2014/main" id="{4ABF9C4D-5841-2F88-C454-BBCCF24DB27B}"/>
              </a:ext>
            </a:extLst>
          </p:cNvPr>
          <p:cNvPicPr>
            <a:picLocks noChangeAspect="1"/>
          </p:cNvPicPr>
          <p:nvPr/>
        </p:nvPicPr>
        <p:blipFill rotWithShape="1">
          <a:blip r:embed="rId3">
            <a:extLst>
              <a:ext uri="{28A0092B-C50C-407E-A947-70E740481C1C}">
                <a14:useLocalDpi xmlns:a14="http://schemas.microsoft.com/office/drawing/2010/main" val="0"/>
              </a:ext>
            </a:extLst>
          </a:blip>
          <a:srcRect r="725"/>
          <a:stretch/>
        </p:blipFill>
        <p:spPr>
          <a:xfrm>
            <a:off x="5033740" y="171717"/>
            <a:ext cx="4710780" cy="3167426"/>
          </a:xfrm>
          <a:prstGeom prst="rect">
            <a:avLst/>
          </a:prstGeom>
        </p:spPr>
      </p:pic>
      <p:pic>
        <p:nvPicPr>
          <p:cNvPr id="3" name="Grafik 2" descr="Ein Bild, das Person, Gruppe, Linie, Team enthält.&#10;&#10;Automatisch generierte Beschreibung">
            <a:extLst>
              <a:ext uri="{FF2B5EF4-FFF2-40B4-BE49-F238E27FC236}">
                <a16:creationId xmlns:a16="http://schemas.microsoft.com/office/drawing/2014/main" id="{11AC81E0-AC8D-C748-7D77-D8190FD76982}"/>
              </a:ext>
            </a:extLst>
          </p:cNvPr>
          <p:cNvPicPr>
            <a:picLocks noChangeAspect="1"/>
          </p:cNvPicPr>
          <p:nvPr/>
        </p:nvPicPr>
        <p:blipFill rotWithShape="1">
          <a:blip r:embed="rId4">
            <a:extLst>
              <a:ext uri="{28A0092B-C50C-407E-A947-70E740481C1C}">
                <a14:useLocalDpi xmlns:a14="http://schemas.microsoft.com/office/drawing/2010/main" val="0"/>
              </a:ext>
            </a:extLst>
          </a:blip>
          <a:srcRect t="11368" r="3" b="3"/>
          <a:stretch/>
        </p:blipFill>
        <p:spPr>
          <a:xfrm>
            <a:off x="161475" y="3510858"/>
            <a:ext cx="4715835" cy="2789948"/>
          </a:xfrm>
          <a:prstGeom prst="rect">
            <a:avLst/>
          </a:prstGeom>
        </p:spPr>
      </p:pic>
      <p:pic>
        <p:nvPicPr>
          <p:cNvPr id="9" name="Grafik 8" descr="Ein Bild, das Gruppe, Schachfigur, mehrere enthält.&#10;&#10;Automatisch generierte Beschreibung">
            <a:extLst>
              <a:ext uri="{FF2B5EF4-FFF2-40B4-BE49-F238E27FC236}">
                <a16:creationId xmlns:a16="http://schemas.microsoft.com/office/drawing/2014/main" id="{04546AD4-ABA1-E3F1-9B2C-6B22AFB00395}"/>
              </a:ext>
            </a:extLst>
          </p:cNvPr>
          <p:cNvPicPr>
            <a:picLocks noChangeAspect="1"/>
          </p:cNvPicPr>
          <p:nvPr/>
        </p:nvPicPr>
        <p:blipFill rotWithShape="1">
          <a:blip r:embed="rId5">
            <a:extLst>
              <a:ext uri="{28A0092B-C50C-407E-A947-70E740481C1C}">
                <a14:useLocalDpi xmlns:a14="http://schemas.microsoft.com/office/drawing/2010/main" val="0"/>
              </a:ext>
            </a:extLst>
          </a:blip>
          <a:srcRect t="11274"/>
          <a:stretch/>
        </p:blipFill>
        <p:spPr>
          <a:xfrm>
            <a:off x="5033739" y="3510858"/>
            <a:ext cx="4710780" cy="2789948"/>
          </a:xfrm>
          <a:prstGeom prst="rect">
            <a:avLst/>
          </a:prstGeom>
        </p:spPr>
      </p:pic>
    </p:spTree>
    <p:extLst>
      <p:ext uri="{BB962C8B-B14F-4D97-AF65-F5344CB8AC3E}">
        <p14:creationId xmlns:p14="http://schemas.microsoft.com/office/powerpoint/2010/main" val="460541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lide1">
            <a:extLst>
              <a:ext uri="{FF2B5EF4-FFF2-40B4-BE49-F238E27FC236}">
                <a16:creationId xmlns:a16="http://schemas.microsoft.com/office/drawing/2014/main" id="{328331E6-A753-768F-75B7-8168352BA9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52500"/>
            <a:ext cx="9906000" cy="4953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feld 2">
            <a:extLst>
              <a:ext uri="{FF2B5EF4-FFF2-40B4-BE49-F238E27FC236}">
                <a16:creationId xmlns:a16="http://schemas.microsoft.com/office/drawing/2014/main" id="{55C87A5A-ED73-2D39-B6DF-9626E910BB9D}"/>
              </a:ext>
            </a:extLst>
          </p:cNvPr>
          <p:cNvSpPr txBox="1"/>
          <p:nvPr/>
        </p:nvSpPr>
        <p:spPr>
          <a:xfrm>
            <a:off x="145677" y="1101770"/>
            <a:ext cx="4953000" cy="492443"/>
          </a:xfrm>
          <a:prstGeom prst="rect">
            <a:avLst/>
          </a:prstGeom>
          <a:noFill/>
        </p:spPr>
        <p:txBody>
          <a:bodyPr wrap="square">
            <a:spAutoFit/>
          </a:bodyPr>
          <a:lstStyle/>
          <a:p>
            <a:pPr algn="l"/>
            <a:r>
              <a:rPr lang="en-US" sz="2600" b="1" i="0" cap="all" dirty="0">
                <a:solidFill>
                  <a:srgbClr val="FFFFFF"/>
                </a:solidFill>
                <a:effectLst/>
                <a:latin typeface="Futura PT W01 Light"/>
              </a:rPr>
              <a:t>SWAN LAKE</a:t>
            </a:r>
          </a:p>
        </p:txBody>
      </p:sp>
      <p:pic>
        <p:nvPicPr>
          <p:cNvPr id="2" name="Grafik 1" descr="Ein Bild, das Text enthält.&#10;&#10;Automatisch generierte Beschreibung">
            <a:extLst>
              <a:ext uri="{FF2B5EF4-FFF2-40B4-BE49-F238E27FC236}">
                <a16:creationId xmlns:a16="http://schemas.microsoft.com/office/drawing/2014/main" id="{06F09DEC-8A8F-3467-7F0C-009508AFA2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0114" y="5932714"/>
            <a:ext cx="1915886" cy="904724"/>
          </a:xfrm>
          <a:prstGeom prst="rect">
            <a:avLst/>
          </a:prstGeom>
        </p:spPr>
      </p:pic>
    </p:spTree>
    <p:extLst>
      <p:ext uri="{BB962C8B-B14F-4D97-AF65-F5344CB8AC3E}">
        <p14:creationId xmlns:p14="http://schemas.microsoft.com/office/powerpoint/2010/main" val="2053337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Grafik 4" descr="Ein Bild, das Text, Sport, draußen, Tänzer enthält.&#10;&#10;Automatisch generierte Beschreibung">
            <a:extLst>
              <a:ext uri="{FF2B5EF4-FFF2-40B4-BE49-F238E27FC236}">
                <a16:creationId xmlns:a16="http://schemas.microsoft.com/office/drawing/2014/main" id="{992B3952-E9CD-4C30-33E7-3A817BF5FEC2}"/>
              </a:ext>
            </a:extLst>
          </p:cNvPr>
          <p:cNvPicPr>
            <a:picLocks noChangeAspect="1"/>
          </p:cNvPicPr>
          <p:nvPr/>
        </p:nvPicPr>
        <p:blipFill rotWithShape="1">
          <a:blip r:embed="rId2">
            <a:extLst>
              <a:ext uri="{28A0092B-C50C-407E-A947-70E740481C1C}">
                <a14:useLocalDpi xmlns:a14="http://schemas.microsoft.com/office/drawing/2010/main" val="0"/>
              </a:ext>
            </a:extLst>
          </a:blip>
          <a:srcRect r="8" b="1"/>
          <a:stretch/>
        </p:blipFill>
        <p:spPr>
          <a:xfrm>
            <a:off x="3650916" y="243"/>
            <a:ext cx="6255084" cy="3346705"/>
          </a:xfrm>
          <a:custGeom>
            <a:avLst/>
            <a:gdLst/>
            <a:ahLst/>
            <a:cxnLst/>
            <a:rect l="l" t="t" r="r" b="b"/>
            <a:pathLst>
              <a:path w="7698564" h="3346705">
                <a:moveTo>
                  <a:pt x="1549963" y="0"/>
                </a:moveTo>
                <a:lnTo>
                  <a:pt x="1555540" y="0"/>
                </a:lnTo>
                <a:lnTo>
                  <a:pt x="2621768" y="0"/>
                </a:lnTo>
                <a:lnTo>
                  <a:pt x="6451640" y="0"/>
                </a:lnTo>
                <a:lnTo>
                  <a:pt x="6451640" y="479"/>
                </a:lnTo>
                <a:lnTo>
                  <a:pt x="7698564" y="479"/>
                </a:lnTo>
                <a:lnTo>
                  <a:pt x="7698564" y="3346705"/>
                </a:lnTo>
                <a:lnTo>
                  <a:pt x="0" y="3346705"/>
                </a:lnTo>
                <a:close/>
              </a:path>
            </a:pathLst>
          </a:custGeom>
        </p:spPr>
      </p:pic>
      <p:pic>
        <p:nvPicPr>
          <p:cNvPr id="7" name="Grafik 6" descr="Ein Bild, das Linie enthält.&#10;&#10;Automatisch generierte Beschreibung">
            <a:extLst>
              <a:ext uri="{FF2B5EF4-FFF2-40B4-BE49-F238E27FC236}">
                <a16:creationId xmlns:a16="http://schemas.microsoft.com/office/drawing/2014/main" id="{3864CA3A-17C2-B5DD-B773-E1FDC8EEAE69}"/>
              </a:ext>
            </a:extLst>
          </p:cNvPr>
          <p:cNvPicPr>
            <a:picLocks noChangeAspect="1"/>
          </p:cNvPicPr>
          <p:nvPr/>
        </p:nvPicPr>
        <p:blipFill rotWithShape="1">
          <a:blip r:embed="rId3">
            <a:extLst>
              <a:ext uri="{28A0092B-C50C-407E-A947-70E740481C1C}">
                <a14:useLocalDpi xmlns:a14="http://schemas.microsoft.com/office/drawing/2010/main" val="0"/>
              </a:ext>
            </a:extLst>
          </a:blip>
          <a:srcRect l="1487" r="7108" b="-1"/>
          <a:stretch/>
        </p:blipFill>
        <p:spPr>
          <a:xfrm>
            <a:off x="20" y="10"/>
            <a:ext cx="4761065" cy="3346695"/>
          </a:xfrm>
          <a:custGeom>
            <a:avLst/>
            <a:gdLst/>
            <a:ahLst/>
            <a:cxnLst/>
            <a:rect l="l" t="t" r="r" b="b"/>
            <a:pathLst>
              <a:path w="5859797" h="3346705">
                <a:moveTo>
                  <a:pt x="0" y="0"/>
                </a:moveTo>
                <a:lnTo>
                  <a:pt x="5859797" y="0"/>
                </a:lnTo>
                <a:lnTo>
                  <a:pt x="4309834" y="3346705"/>
                </a:lnTo>
                <a:lnTo>
                  <a:pt x="4304257" y="3346705"/>
                </a:lnTo>
                <a:lnTo>
                  <a:pt x="3238029" y="3346705"/>
                </a:lnTo>
                <a:lnTo>
                  <a:pt x="0" y="3346705"/>
                </a:lnTo>
                <a:close/>
              </a:path>
            </a:pathLst>
          </a:custGeom>
        </p:spPr>
      </p:pic>
      <p:pic>
        <p:nvPicPr>
          <p:cNvPr id="9" name="Grafik 8">
            <a:extLst>
              <a:ext uri="{FF2B5EF4-FFF2-40B4-BE49-F238E27FC236}">
                <a16:creationId xmlns:a16="http://schemas.microsoft.com/office/drawing/2014/main" id="{4E8FC160-536E-F4CA-5E50-922C76C87902}"/>
              </a:ext>
            </a:extLst>
          </p:cNvPr>
          <p:cNvPicPr>
            <a:picLocks noChangeAspect="1"/>
          </p:cNvPicPr>
          <p:nvPr/>
        </p:nvPicPr>
        <p:blipFill rotWithShape="1">
          <a:blip r:embed="rId4">
            <a:extLst>
              <a:ext uri="{28A0092B-C50C-407E-A947-70E740481C1C}">
                <a14:useLocalDpi xmlns:a14="http://schemas.microsoft.com/office/drawing/2010/main" val="0"/>
              </a:ext>
            </a:extLst>
          </a:blip>
          <a:srcRect r="-3" b="1038"/>
          <a:stretch/>
        </p:blipFill>
        <p:spPr>
          <a:xfrm>
            <a:off x="5159447" y="3511295"/>
            <a:ext cx="4746553" cy="3346705"/>
          </a:xfrm>
          <a:custGeom>
            <a:avLst/>
            <a:gdLst/>
            <a:ahLst/>
            <a:cxnLst/>
            <a:rect l="l" t="t" r="r" b="b"/>
            <a:pathLst>
              <a:path w="5841911" h="3346705">
                <a:moveTo>
                  <a:pt x="1549963" y="0"/>
                </a:moveTo>
                <a:lnTo>
                  <a:pt x="1555540" y="0"/>
                </a:lnTo>
                <a:lnTo>
                  <a:pt x="2621768" y="0"/>
                </a:lnTo>
                <a:lnTo>
                  <a:pt x="5841911" y="0"/>
                </a:lnTo>
                <a:lnTo>
                  <a:pt x="5841911" y="3346705"/>
                </a:lnTo>
                <a:lnTo>
                  <a:pt x="0" y="3346705"/>
                </a:lnTo>
                <a:close/>
              </a:path>
            </a:pathLst>
          </a:custGeom>
        </p:spPr>
      </p:pic>
      <p:pic>
        <p:nvPicPr>
          <p:cNvPr id="3" name="Grafik 2" descr="Ein Bild, das Hohltiere, Hydrozoen, mehrere enthält.&#10;&#10;Automatisch generierte Beschreibung">
            <a:extLst>
              <a:ext uri="{FF2B5EF4-FFF2-40B4-BE49-F238E27FC236}">
                <a16:creationId xmlns:a16="http://schemas.microsoft.com/office/drawing/2014/main" id="{C5C59274-4783-152F-BF84-CDF80AB7E88C}"/>
              </a:ext>
            </a:extLst>
          </p:cNvPr>
          <p:cNvPicPr>
            <a:picLocks noChangeAspect="1"/>
          </p:cNvPicPr>
          <p:nvPr/>
        </p:nvPicPr>
        <p:blipFill rotWithShape="1">
          <a:blip r:embed="rId5">
            <a:extLst>
              <a:ext uri="{28A0092B-C50C-407E-A947-70E740481C1C}">
                <a14:useLocalDpi xmlns:a14="http://schemas.microsoft.com/office/drawing/2010/main" val="0"/>
              </a:ext>
            </a:extLst>
          </a:blip>
          <a:srcRect l="2793" r="3758" b="3"/>
          <a:stretch/>
        </p:blipFill>
        <p:spPr>
          <a:xfrm>
            <a:off x="20" y="3511295"/>
            <a:ext cx="6255063" cy="3346705"/>
          </a:xfrm>
          <a:custGeom>
            <a:avLst/>
            <a:gdLst/>
            <a:ahLst/>
            <a:cxnLst/>
            <a:rect l="l" t="t" r="r" b="b"/>
            <a:pathLst>
              <a:path w="7698564" h="3346705">
                <a:moveTo>
                  <a:pt x="0" y="0"/>
                </a:moveTo>
                <a:lnTo>
                  <a:pt x="7698564" y="0"/>
                </a:lnTo>
                <a:lnTo>
                  <a:pt x="6148601" y="3346705"/>
                </a:lnTo>
                <a:lnTo>
                  <a:pt x="6143024" y="3346705"/>
                </a:lnTo>
                <a:lnTo>
                  <a:pt x="5076796" y="3346705"/>
                </a:lnTo>
                <a:lnTo>
                  <a:pt x="1246924" y="3346705"/>
                </a:lnTo>
                <a:lnTo>
                  <a:pt x="1246924" y="3346226"/>
                </a:lnTo>
                <a:lnTo>
                  <a:pt x="0" y="3346226"/>
                </a:lnTo>
                <a:close/>
              </a:path>
            </a:pathLst>
          </a:custGeom>
        </p:spPr>
      </p:pic>
    </p:spTree>
    <p:extLst>
      <p:ext uri="{BB962C8B-B14F-4D97-AF65-F5344CB8AC3E}">
        <p14:creationId xmlns:p14="http://schemas.microsoft.com/office/powerpoint/2010/main" val="39689489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3">
            <a:extLst>
              <a:ext uri="{FF2B5EF4-FFF2-40B4-BE49-F238E27FC236}">
                <a16:creationId xmlns:a16="http://schemas.microsoft.com/office/drawing/2014/main" id="{6C2997EE-0889-44C3-AC0D-18F26AC9A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90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fik 6" descr="Ein Bild, das dunkel enthält.&#10;&#10;Automatisch generierte Beschreibung">
            <a:extLst>
              <a:ext uri="{FF2B5EF4-FFF2-40B4-BE49-F238E27FC236}">
                <a16:creationId xmlns:a16="http://schemas.microsoft.com/office/drawing/2014/main" id="{15CFDD1D-B30F-8CBE-20AE-E58B2437CE0A}"/>
              </a:ext>
            </a:extLst>
          </p:cNvPr>
          <p:cNvPicPr>
            <a:picLocks noChangeAspect="1"/>
          </p:cNvPicPr>
          <p:nvPr/>
        </p:nvPicPr>
        <p:blipFill rotWithShape="1">
          <a:blip r:embed="rId2">
            <a:extLst>
              <a:ext uri="{28A0092B-C50C-407E-A947-70E740481C1C}">
                <a14:useLocalDpi xmlns:a14="http://schemas.microsoft.com/office/drawing/2010/main" val="0"/>
              </a:ext>
            </a:extLst>
          </a:blip>
          <a:srcRect l="5715" r="2" b="2"/>
          <a:stretch/>
        </p:blipFill>
        <p:spPr>
          <a:xfrm>
            <a:off x="4568064" y="10"/>
            <a:ext cx="5337937" cy="3750724"/>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9" name="Grafik 8">
            <a:extLst>
              <a:ext uri="{FF2B5EF4-FFF2-40B4-BE49-F238E27FC236}">
                <a16:creationId xmlns:a16="http://schemas.microsoft.com/office/drawing/2014/main" id="{1905E553-58D7-7A2C-7E90-FBB786BED740}"/>
              </a:ext>
            </a:extLst>
          </p:cNvPr>
          <p:cNvPicPr>
            <a:picLocks noChangeAspect="1"/>
          </p:cNvPicPr>
          <p:nvPr/>
        </p:nvPicPr>
        <p:blipFill rotWithShape="1">
          <a:blip r:embed="rId3">
            <a:extLst>
              <a:ext uri="{28A0092B-C50C-407E-A947-70E740481C1C}">
                <a14:useLocalDpi xmlns:a14="http://schemas.microsoft.com/office/drawing/2010/main" val="0"/>
              </a:ext>
            </a:extLst>
          </a:blip>
          <a:srcRect t="10075" r="-2" b="-2"/>
          <a:stretch/>
        </p:blipFill>
        <p:spPr>
          <a:xfrm>
            <a:off x="3397883" y="3887894"/>
            <a:ext cx="6508118" cy="2970106"/>
          </a:xfrm>
          <a:custGeom>
            <a:avLst/>
            <a:gdLst/>
            <a:ahLst/>
            <a:cxnLst/>
            <a:rect l="l" t="t" r="r" b="b"/>
            <a:pathLst>
              <a:path w="8009991" h="2970106">
                <a:moveTo>
                  <a:pt x="1376648" y="0"/>
                </a:moveTo>
                <a:lnTo>
                  <a:pt x="8009991" y="0"/>
                </a:lnTo>
                <a:lnTo>
                  <a:pt x="8009991" y="2970106"/>
                </a:lnTo>
                <a:lnTo>
                  <a:pt x="0" y="2970106"/>
                </a:lnTo>
                <a:close/>
              </a:path>
            </a:pathLst>
          </a:custGeom>
        </p:spPr>
      </p:pic>
      <p:pic>
        <p:nvPicPr>
          <p:cNvPr id="5" name="Grafik 4" descr="Ein Bild, das Person, gehen, Personen, Tänzer enthält.&#10;&#10;Automatisch generierte Beschreibung">
            <a:extLst>
              <a:ext uri="{FF2B5EF4-FFF2-40B4-BE49-F238E27FC236}">
                <a16:creationId xmlns:a16="http://schemas.microsoft.com/office/drawing/2014/main" id="{659CE9D6-D54F-E2E9-DB12-E761DA84D7BB}"/>
              </a:ext>
            </a:extLst>
          </p:cNvPr>
          <p:cNvPicPr>
            <a:picLocks noChangeAspect="1"/>
          </p:cNvPicPr>
          <p:nvPr/>
        </p:nvPicPr>
        <p:blipFill rotWithShape="1">
          <a:blip r:embed="rId4">
            <a:extLst>
              <a:ext uri="{28A0092B-C50C-407E-A947-70E740481C1C}">
                <a14:useLocalDpi xmlns:a14="http://schemas.microsoft.com/office/drawing/2010/main" val="0"/>
              </a:ext>
            </a:extLst>
          </a:blip>
          <a:srcRect l="23848" r="30372" b="-1"/>
          <a:stretch/>
        </p:blipFill>
        <p:spPr>
          <a:xfrm>
            <a:off x="20" y="10"/>
            <a:ext cx="6096257" cy="6857990"/>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spTree>
    <p:extLst>
      <p:ext uri="{BB962C8B-B14F-4D97-AF65-F5344CB8AC3E}">
        <p14:creationId xmlns:p14="http://schemas.microsoft.com/office/powerpoint/2010/main" val="22939197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lide1">
            <a:extLst>
              <a:ext uri="{FF2B5EF4-FFF2-40B4-BE49-F238E27FC236}">
                <a16:creationId xmlns:a16="http://schemas.microsoft.com/office/drawing/2014/main" id="{68E2F9F9-F718-4FD4-4D23-87E2897F61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52500"/>
            <a:ext cx="9906000" cy="4953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feld 2">
            <a:extLst>
              <a:ext uri="{FF2B5EF4-FFF2-40B4-BE49-F238E27FC236}">
                <a16:creationId xmlns:a16="http://schemas.microsoft.com/office/drawing/2014/main" id="{6E3F5C09-05E7-E16F-D1E2-C85114BDE6F4}"/>
              </a:ext>
            </a:extLst>
          </p:cNvPr>
          <p:cNvSpPr txBox="1"/>
          <p:nvPr/>
        </p:nvSpPr>
        <p:spPr>
          <a:xfrm>
            <a:off x="110704" y="1021088"/>
            <a:ext cx="4954772" cy="492443"/>
          </a:xfrm>
          <a:prstGeom prst="rect">
            <a:avLst/>
          </a:prstGeom>
          <a:noFill/>
        </p:spPr>
        <p:txBody>
          <a:bodyPr wrap="square">
            <a:spAutoFit/>
          </a:bodyPr>
          <a:lstStyle/>
          <a:p>
            <a:pPr algn="l"/>
            <a:r>
              <a:rPr lang="en-US" sz="2600" b="1" i="0" cap="all" dirty="0">
                <a:solidFill>
                  <a:srgbClr val="FFFFFF"/>
                </a:solidFill>
                <a:effectLst/>
                <a:latin typeface="Futura PT W01 Light"/>
              </a:rPr>
              <a:t>GISELLE</a:t>
            </a:r>
          </a:p>
        </p:txBody>
      </p:sp>
      <p:pic>
        <p:nvPicPr>
          <p:cNvPr id="2" name="Grafik 1" descr="Ein Bild, das Text enthält.&#10;&#10;Automatisch generierte Beschreibung">
            <a:extLst>
              <a:ext uri="{FF2B5EF4-FFF2-40B4-BE49-F238E27FC236}">
                <a16:creationId xmlns:a16="http://schemas.microsoft.com/office/drawing/2014/main" id="{A91B743F-4AAD-A065-2F25-1E05D535E7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0114" y="5932714"/>
            <a:ext cx="1915886" cy="904724"/>
          </a:xfrm>
          <a:prstGeom prst="rect">
            <a:avLst/>
          </a:prstGeom>
        </p:spPr>
      </p:pic>
    </p:spTree>
    <p:extLst>
      <p:ext uri="{BB962C8B-B14F-4D97-AF65-F5344CB8AC3E}">
        <p14:creationId xmlns:p14="http://schemas.microsoft.com/office/powerpoint/2010/main" val="21371669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descr="Ein Bild, das Person, Tänzer, angezogen enthält.&#10;&#10;Automatisch generierte Beschreibung">
            <a:extLst>
              <a:ext uri="{FF2B5EF4-FFF2-40B4-BE49-F238E27FC236}">
                <a16:creationId xmlns:a16="http://schemas.microsoft.com/office/drawing/2014/main" id="{470C56E4-F3C4-D089-24FE-E3FBD4A40239}"/>
              </a:ext>
            </a:extLst>
          </p:cNvPr>
          <p:cNvPicPr>
            <a:picLocks noChangeAspect="1"/>
          </p:cNvPicPr>
          <p:nvPr/>
        </p:nvPicPr>
        <p:blipFill rotWithShape="1">
          <a:blip r:embed="rId2">
            <a:extLst>
              <a:ext uri="{28A0092B-C50C-407E-A947-70E740481C1C}">
                <a14:useLocalDpi xmlns:a14="http://schemas.microsoft.com/office/drawing/2010/main" val="0"/>
              </a:ext>
            </a:extLst>
          </a:blip>
          <a:srcRect t="18933" r="2" b="2"/>
          <a:stretch/>
        </p:blipFill>
        <p:spPr>
          <a:xfrm>
            <a:off x="3650916" y="243"/>
            <a:ext cx="6255084" cy="3346705"/>
          </a:xfrm>
          <a:custGeom>
            <a:avLst/>
            <a:gdLst/>
            <a:ahLst/>
            <a:cxnLst/>
            <a:rect l="l" t="t" r="r" b="b"/>
            <a:pathLst>
              <a:path w="7698564" h="3346705">
                <a:moveTo>
                  <a:pt x="1549963" y="0"/>
                </a:moveTo>
                <a:lnTo>
                  <a:pt x="1555540" y="0"/>
                </a:lnTo>
                <a:lnTo>
                  <a:pt x="2621768" y="0"/>
                </a:lnTo>
                <a:lnTo>
                  <a:pt x="6451640" y="0"/>
                </a:lnTo>
                <a:lnTo>
                  <a:pt x="6451640" y="479"/>
                </a:lnTo>
                <a:lnTo>
                  <a:pt x="7698564" y="479"/>
                </a:lnTo>
                <a:lnTo>
                  <a:pt x="7698564" y="3346705"/>
                </a:lnTo>
                <a:lnTo>
                  <a:pt x="0" y="3346705"/>
                </a:lnTo>
                <a:close/>
              </a:path>
            </a:pathLst>
          </a:custGeom>
        </p:spPr>
      </p:pic>
      <p:pic>
        <p:nvPicPr>
          <p:cNvPr id="5" name="Grafik 4" descr="Ein Bild, das Text enthält.&#10;&#10;Automatisch generierte Beschreibung">
            <a:extLst>
              <a:ext uri="{FF2B5EF4-FFF2-40B4-BE49-F238E27FC236}">
                <a16:creationId xmlns:a16="http://schemas.microsoft.com/office/drawing/2014/main" id="{3F17A034-024D-CB76-6080-4C15A7549467}"/>
              </a:ext>
            </a:extLst>
          </p:cNvPr>
          <p:cNvPicPr>
            <a:picLocks noChangeAspect="1"/>
          </p:cNvPicPr>
          <p:nvPr/>
        </p:nvPicPr>
        <p:blipFill rotWithShape="1">
          <a:blip r:embed="rId3">
            <a:extLst>
              <a:ext uri="{28A0092B-C50C-407E-A947-70E740481C1C}">
                <a14:useLocalDpi xmlns:a14="http://schemas.microsoft.com/office/drawing/2010/main" val="0"/>
              </a:ext>
            </a:extLst>
          </a:blip>
          <a:srcRect l="1424" r="10375" b="2"/>
          <a:stretch/>
        </p:blipFill>
        <p:spPr>
          <a:xfrm>
            <a:off x="20" y="10"/>
            <a:ext cx="4761065" cy="3346695"/>
          </a:xfrm>
          <a:custGeom>
            <a:avLst/>
            <a:gdLst/>
            <a:ahLst/>
            <a:cxnLst/>
            <a:rect l="l" t="t" r="r" b="b"/>
            <a:pathLst>
              <a:path w="5859797" h="3346705">
                <a:moveTo>
                  <a:pt x="0" y="0"/>
                </a:moveTo>
                <a:lnTo>
                  <a:pt x="5859797" y="0"/>
                </a:lnTo>
                <a:lnTo>
                  <a:pt x="4309834" y="3346705"/>
                </a:lnTo>
                <a:lnTo>
                  <a:pt x="4304257" y="3346705"/>
                </a:lnTo>
                <a:lnTo>
                  <a:pt x="3238029" y="3346705"/>
                </a:lnTo>
                <a:lnTo>
                  <a:pt x="0" y="3346705"/>
                </a:lnTo>
                <a:close/>
              </a:path>
            </a:pathLst>
          </a:custGeom>
        </p:spPr>
      </p:pic>
      <p:pic>
        <p:nvPicPr>
          <p:cNvPr id="7" name="Grafik 6" descr="Ein Bild, das dunkel, Nacht enthält.&#10;&#10;Automatisch generierte Beschreibung">
            <a:extLst>
              <a:ext uri="{FF2B5EF4-FFF2-40B4-BE49-F238E27FC236}">
                <a16:creationId xmlns:a16="http://schemas.microsoft.com/office/drawing/2014/main" id="{0C141431-5A19-416E-1BE3-6FC29E146953}"/>
              </a:ext>
            </a:extLst>
          </p:cNvPr>
          <p:cNvPicPr>
            <a:picLocks noChangeAspect="1"/>
          </p:cNvPicPr>
          <p:nvPr/>
        </p:nvPicPr>
        <p:blipFill rotWithShape="1">
          <a:blip r:embed="rId4">
            <a:extLst>
              <a:ext uri="{28A0092B-C50C-407E-A947-70E740481C1C}">
                <a14:useLocalDpi xmlns:a14="http://schemas.microsoft.com/office/drawing/2010/main" val="0"/>
              </a:ext>
            </a:extLst>
          </a:blip>
          <a:srcRect l="2637" r="2690" b="-4"/>
          <a:stretch/>
        </p:blipFill>
        <p:spPr>
          <a:xfrm>
            <a:off x="5159447" y="3511295"/>
            <a:ext cx="4746553" cy="3346705"/>
          </a:xfrm>
          <a:custGeom>
            <a:avLst/>
            <a:gdLst/>
            <a:ahLst/>
            <a:cxnLst/>
            <a:rect l="l" t="t" r="r" b="b"/>
            <a:pathLst>
              <a:path w="5841911" h="3346705">
                <a:moveTo>
                  <a:pt x="1549963" y="0"/>
                </a:moveTo>
                <a:lnTo>
                  <a:pt x="1555540" y="0"/>
                </a:lnTo>
                <a:lnTo>
                  <a:pt x="2621768" y="0"/>
                </a:lnTo>
                <a:lnTo>
                  <a:pt x="5841911" y="0"/>
                </a:lnTo>
                <a:lnTo>
                  <a:pt x="5841911" y="3346705"/>
                </a:lnTo>
                <a:lnTo>
                  <a:pt x="0" y="3346705"/>
                </a:lnTo>
                <a:close/>
              </a:path>
            </a:pathLst>
          </a:custGeom>
        </p:spPr>
      </p:pic>
      <p:pic>
        <p:nvPicPr>
          <p:cNvPr id="3" name="Grafik 2" descr="Ein Bild, das Outdoorobjekt, Linie enthält.&#10;&#10;Automatisch generierte Beschreibung">
            <a:extLst>
              <a:ext uri="{FF2B5EF4-FFF2-40B4-BE49-F238E27FC236}">
                <a16:creationId xmlns:a16="http://schemas.microsoft.com/office/drawing/2014/main" id="{4749FA73-9A82-28C2-1A77-5A6ED5ECBA14}"/>
              </a:ext>
            </a:extLst>
          </p:cNvPr>
          <p:cNvPicPr>
            <a:picLocks noChangeAspect="1"/>
          </p:cNvPicPr>
          <p:nvPr/>
        </p:nvPicPr>
        <p:blipFill rotWithShape="1">
          <a:blip r:embed="rId5">
            <a:extLst>
              <a:ext uri="{28A0092B-C50C-407E-A947-70E740481C1C}">
                <a14:useLocalDpi xmlns:a14="http://schemas.microsoft.com/office/drawing/2010/main" val="0"/>
              </a:ext>
            </a:extLst>
          </a:blip>
          <a:srcRect t="6950" r="2" b="2"/>
          <a:stretch/>
        </p:blipFill>
        <p:spPr>
          <a:xfrm>
            <a:off x="20" y="3511295"/>
            <a:ext cx="6255063" cy="3346705"/>
          </a:xfrm>
          <a:custGeom>
            <a:avLst/>
            <a:gdLst/>
            <a:ahLst/>
            <a:cxnLst/>
            <a:rect l="l" t="t" r="r" b="b"/>
            <a:pathLst>
              <a:path w="7698564" h="3346705">
                <a:moveTo>
                  <a:pt x="0" y="0"/>
                </a:moveTo>
                <a:lnTo>
                  <a:pt x="7698564" y="0"/>
                </a:lnTo>
                <a:lnTo>
                  <a:pt x="6148601" y="3346705"/>
                </a:lnTo>
                <a:lnTo>
                  <a:pt x="6143024" y="3346705"/>
                </a:lnTo>
                <a:lnTo>
                  <a:pt x="5076796" y="3346705"/>
                </a:lnTo>
                <a:lnTo>
                  <a:pt x="1246924" y="3346705"/>
                </a:lnTo>
                <a:lnTo>
                  <a:pt x="1246924" y="3346226"/>
                </a:lnTo>
                <a:lnTo>
                  <a:pt x="0" y="3346226"/>
                </a:lnTo>
                <a:close/>
              </a:path>
            </a:pathLst>
          </a:custGeom>
        </p:spPr>
      </p:pic>
    </p:spTree>
    <p:extLst>
      <p:ext uri="{BB962C8B-B14F-4D97-AF65-F5344CB8AC3E}">
        <p14:creationId xmlns:p14="http://schemas.microsoft.com/office/powerpoint/2010/main" val="105134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Grafik 2" descr="Ein Bild, das draußen, Tänzer, Gruppe, mehrere enthält.&#10;&#10;Automatisch generierte Beschreibung">
            <a:extLst>
              <a:ext uri="{FF2B5EF4-FFF2-40B4-BE49-F238E27FC236}">
                <a16:creationId xmlns:a16="http://schemas.microsoft.com/office/drawing/2014/main" id="{E2B3F06E-2F43-3EF8-15D7-512F6B78D2E4}"/>
              </a:ext>
            </a:extLst>
          </p:cNvPr>
          <p:cNvPicPr>
            <a:picLocks noChangeAspect="1"/>
          </p:cNvPicPr>
          <p:nvPr/>
        </p:nvPicPr>
        <p:blipFill rotWithShape="1">
          <a:blip r:embed="rId2">
            <a:extLst>
              <a:ext uri="{28A0092B-C50C-407E-A947-70E740481C1C}">
                <a14:useLocalDpi xmlns:a14="http://schemas.microsoft.com/office/drawing/2010/main" val="0"/>
              </a:ext>
            </a:extLst>
          </a:blip>
          <a:srcRect t="19844" r="2" b="2"/>
          <a:stretch/>
        </p:blipFill>
        <p:spPr>
          <a:xfrm>
            <a:off x="3650916" y="243"/>
            <a:ext cx="6255084" cy="3346705"/>
          </a:xfrm>
          <a:custGeom>
            <a:avLst/>
            <a:gdLst/>
            <a:ahLst/>
            <a:cxnLst/>
            <a:rect l="l" t="t" r="r" b="b"/>
            <a:pathLst>
              <a:path w="7698564" h="3346705">
                <a:moveTo>
                  <a:pt x="1549963" y="0"/>
                </a:moveTo>
                <a:lnTo>
                  <a:pt x="1555540" y="0"/>
                </a:lnTo>
                <a:lnTo>
                  <a:pt x="2621768" y="0"/>
                </a:lnTo>
                <a:lnTo>
                  <a:pt x="6451640" y="0"/>
                </a:lnTo>
                <a:lnTo>
                  <a:pt x="6451640" y="479"/>
                </a:lnTo>
                <a:lnTo>
                  <a:pt x="7698564" y="479"/>
                </a:lnTo>
                <a:lnTo>
                  <a:pt x="7698564" y="3346705"/>
                </a:lnTo>
                <a:lnTo>
                  <a:pt x="0" y="3346705"/>
                </a:lnTo>
                <a:close/>
              </a:path>
            </a:pathLst>
          </a:custGeom>
        </p:spPr>
      </p:pic>
      <p:pic>
        <p:nvPicPr>
          <p:cNvPr id="9" name="Grafik 8">
            <a:extLst>
              <a:ext uri="{FF2B5EF4-FFF2-40B4-BE49-F238E27FC236}">
                <a16:creationId xmlns:a16="http://schemas.microsoft.com/office/drawing/2014/main" id="{3B8A5FFA-1099-6A34-DC73-ECB772C79600}"/>
              </a:ext>
            </a:extLst>
          </p:cNvPr>
          <p:cNvPicPr>
            <a:picLocks noChangeAspect="1"/>
          </p:cNvPicPr>
          <p:nvPr/>
        </p:nvPicPr>
        <p:blipFill rotWithShape="1">
          <a:blip r:embed="rId3">
            <a:extLst>
              <a:ext uri="{28A0092B-C50C-407E-A947-70E740481C1C}">
                <a14:useLocalDpi xmlns:a14="http://schemas.microsoft.com/office/drawing/2010/main" val="0"/>
              </a:ext>
            </a:extLst>
          </a:blip>
          <a:srcRect r="5037" b="-3"/>
          <a:stretch/>
        </p:blipFill>
        <p:spPr>
          <a:xfrm>
            <a:off x="20" y="10"/>
            <a:ext cx="4761065" cy="3346695"/>
          </a:xfrm>
          <a:custGeom>
            <a:avLst/>
            <a:gdLst/>
            <a:ahLst/>
            <a:cxnLst/>
            <a:rect l="l" t="t" r="r" b="b"/>
            <a:pathLst>
              <a:path w="5859797" h="3346705">
                <a:moveTo>
                  <a:pt x="0" y="0"/>
                </a:moveTo>
                <a:lnTo>
                  <a:pt x="5859797" y="0"/>
                </a:lnTo>
                <a:lnTo>
                  <a:pt x="4309834" y="3346705"/>
                </a:lnTo>
                <a:lnTo>
                  <a:pt x="4304257" y="3346705"/>
                </a:lnTo>
                <a:lnTo>
                  <a:pt x="3238029" y="3346705"/>
                </a:lnTo>
                <a:lnTo>
                  <a:pt x="0" y="3346705"/>
                </a:lnTo>
                <a:close/>
              </a:path>
            </a:pathLst>
          </a:custGeom>
        </p:spPr>
      </p:pic>
      <p:pic>
        <p:nvPicPr>
          <p:cNvPr id="5" name="Grafik 4" descr="Ein Bild, das Tänzer enthält.&#10;&#10;Automatisch generierte Beschreibung">
            <a:extLst>
              <a:ext uri="{FF2B5EF4-FFF2-40B4-BE49-F238E27FC236}">
                <a16:creationId xmlns:a16="http://schemas.microsoft.com/office/drawing/2014/main" id="{A6B18B5E-005A-70F2-71B2-F277BD614E75}"/>
              </a:ext>
            </a:extLst>
          </p:cNvPr>
          <p:cNvPicPr>
            <a:picLocks noChangeAspect="1"/>
          </p:cNvPicPr>
          <p:nvPr/>
        </p:nvPicPr>
        <p:blipFill rotWithShape="1">
          <a:blip r:embed="rId4">
            <a:extLst>
              <a:ext uri="{28A0092B-C50C-407E-A947-70E740481C1C}">
                <a14:useLocalDpi xmlns:a14="http://schemas.microsoft.com/office/drawing/2010/main" val="0"/>
              </a:ext>
            </a:extLst>
          </a:blip>
          <a:srcRect l="5330" r="-4" b="-4"/>
          <a:stretch/>
        </p:blipFill>
        <p:spPr>
          <a:xfrm>
            <a:off x="5159447" y="3511295"/>
            <a:ext cx="4746553" cy="3346705"/>
          </a:xfrm>
          <a:custGeom>
            <a:avLst/>
            <a:gdLst/>
            <a:ahLst/>
            <a:cxnLst/>
            <a:rect l="l" t="t" r="r" b="b"/>
            <a:pathLst>
              <a:path w="5841911" h="3346705">
                <a:moveTo>
                  <a:pt x="1549963" y="0"/>
                </a:moveTo>
                <a:lnTo>
                  <a:pt x="1555540" y="0"/>
                </a:lnTo>
                <a:lnTo>
                  <a:pt x="2621768" y="0"/>
                </a:lnTo>
                <a:lnTo>
                  <a:pt x="5841911" y="0"/>
                </a:lnTo>
                <a:lnTo>
                  <a:pt x="5841911" y="3346705"/>
                </a:lnTo>
                <a:lnTo>
                  <a:pt x="0" y="3346705"/>
                </a:lnTo>
                <a:close/>
              </a:path>
            </a:pathLst>
          </a:custGeom>
        </p:spPr>
      </p:pic>
      <p:pic>
        <p:nvPicPr>
          <p:cNvPr id="7" name="Grafik 6" descr="Ein Bild, das Boden, Sport, Tänzer, drinnen enthält.&#10;&#10;Automatisch generierte Beschreibung">
            <a:extLst>
              <a:ext uri="{FF2B5EF4-FFF2-40B4-BE49-F238E27FC236}">
                <a16:creationId xmlns:a16="http://schemas.microsoft.com/office/drawing/2014/main" id="{745C4963-93CB-84DF-9991-289B6E171775}"/>
              </a:ext>
            </a:extLst>
          </p:cNvPr>
          <p:cNvPicPr>
            <a:picLocks noChangeAspect="1"/>
          </p:cNvPicPr>
          <p:nvPr/>
        </p:nvPicPr>
        <p:blipFill rotWithShape="1">
          <a:blip r:embed="rId5">
            <a:extLst>
              <a:ext uri="{28A0092B-C50C-407E-A947-70E740481C1C}">
                <a14:useLocalDpi xmlns:a14="http://schemas.microsoft.com/office/drawing/2010/main" val="0"/>
              </a:ext>
            </a:extLst>
          </a:blip>
          <a:srcRect t="18613" r="2" b="1233"/>
          <a:stretch/>
        </p:blipFill>
        <p:spPr>
          <a:xfrm>
            <a:off x="20" y="3511295"/>
            <a:ext cx="6255063" cy="3346705"/>
          </a:xfrm>
          <a:custGeom>
            <a:avLst/>
            <a:gdLst/>
            <a:ahLst/>
            <a:cxnLst/>
            <a:rect l="l" t="t" r="r" b="b"/>
            <a:pathLst>
              <a:path w="7698564" h="3346705">
                <a:moveTo>
                  <a:pt x="0" y="0"/>
                </a:moveTo>
                <a:lnTo>
                  <a:pt x="7698564" y="0"/>
                </a:lnTo>
                <a:lnTo>
                  <a:pt x="6148601" y="3346705"/>
                </a:lnTo>
                <a:lnTo>
                  <a:pt x="6143024" y="3346705"/>
                </a:lnTo>
                <a:lnTo>
                  <a:pt x="5076796" y="3346705"/>
                </a:lnTo>
                <a:lnTo>
                  <a:pt x="1246924" y="3346705"/>
                </a:lnTo>
                <a:lnTo>
                  <a:pt x="1246924" y="3346226"/>
                </a:lnTo>
                <a:lnTo>
                  <a:pt x="0" y="3346226"/>
                </a:lnTo>
                <a:close/>
              </a:path>
            </a:pathLst>
          </a:custGeom>
        </p:spPr>
      </p:pic>
    </p:spTree>
    <p:extLst>
      <p:ext uri="{BB962C8B-B14F-4D97-AF65-F5344CB8AC3E}">
        <p14:creationId xmlns:p14="http://schemas.microsoft.com/office/powerpoint/2010/main" val="3429067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06AADFFF-87F6-9878-5657-5C46DD831CD6}"/>
              </a:ext>
            </a:extLst>
          </p:cNvPr>
          <p:cNvSpPr txBox="1"/>
          <p:nvPr/>
        </p:nvSpPr>
        <p:spPr>
          <a:xfrm>
            <a:off x="0" y="131020"/>
            <a:ext cx="4953000" cy="4339650"/>
          </a:xfrm>
          <a:prstGeom prst="rect">
            <a:avLst/>
          </a:prstGeom>
          <a:noFill/>
        </p:spPr>
        <p:txBody>
          <a:bodyPr wrap="square">
            <a:spAutoFit/>
          </a:bodyPr>
          <a:lstStyle/>
          <a:p>
            <a:pPr algn="l"/>
            <a:r>
              <a:rPr lang="zh-CN" altLang="en-US" sz="1200" b="0" i="0" dirty="0">
                <a:solidFill>
                  <a:srgbClr val="000000"/>
                </a:solidFill>
                <a:effectLst/>
                <a:latin typeface="Futura PT W01 Book"/>
              </a:rPr>
              <a:t>厌倦了城市生活的年轻贵族尤金</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奥涅金似乎完全专注于自我，他和他的朋友伦斯基一起前往乡下看望他的未婚妻奥尔加。在 </a:t>
            </a:r>
            <a:r>
              <a:rPr lang="en-US" altLang="zh-CN" sz="1200" b="0" i="0" dirty="0">
                <a:solidFill>
                  <a:srgbClr val="000000"/>
                </a:solidFill>
                <a:effectLst/>
                <a:latin typeface="Futura PT W01 Book"/>
              </a:rPr>
              <a:t>Larina </a:t>
            </a:r>
            <a:r>
              <a:rPr lang="zh-CN" altLang="en-US" sz="1200" b="0" i="0" dirty="0">
                <a:solidFill>
                  <a:srgbClr val="000000"/>
                </a:solidFill>
                <a:effectLst/>
                <a:latin typeface="Futura PT W01 Book"/>
              </a:rPr>
              <a:t>一家田园诗般的世界里，他遇到了害羞的 </a:t>
            </a:r>
            <a:r>
              <a:rPr lang="en-US" altLang="zh-CN" sz="1200" b="0" i="0" dirty="0">
                <a:solidFill>
                  <a:srgbClr val="000000"/>
                </a:solidFill>
                <a:effectLst/>
                <a:latin typeface="Futura PT W01 Book"/>
              </a:rPr>
              <a:t>Tatjana</a:t>
            </a:r>
            <a:r>
              <a:rPr lang="zh-CN" altLang="en-US" sz="1200" b="0" i="0" dirty="0">
                <a:solidFill>
                  <a:srgbClr val="000000"/>
                </a:solidFill>
                <a:effectLst/>
                <a:latin typeface="Futura PT W01 Book"/>
              </a:rPr>
              <a:t>，她全神贯注于读书。年轻漂亮的姑娘瞬间爱上了他，并写信向他表白。但奥涅金拒绝承认并撕毁了她眼前的信件。奥涅金的拒绝让塔佳娜深感沮丧，伦斯基在与未婚妻奥尔加的喧闹舞蹈中激怒了他，最终向他的朋友发起决斗。时隔多年，儒雅的奥涅金在大庭广众之下再次遇见成熟的塔蒂亚娜，后来成为格雷明王子的妻子。潮流正在转变。</a:t>
            </a:r>
            <a:endParaRPr lang="en-US" altLang="zh-CN" sz="1200" b="0" i="0" dirty="0">
              <a:solidFill>
                <a:srgbClr val="000000"/>
              </a:solidFill>
              <a:effectLst/>
              <a:latin typeface="Futura PT W01 Book"/>
            </a:endParaRPr>
          </a:p>
          <a:p>
            <a:pPr algn="l"/>
            <a:endParaRPr lang="zh-CN" altLang="en-US" sz="1200" b="0" i="0" dirty="0">
              <a:solidFill>
                <a:srgbClr val="000000"/>
              </a:solidFill>
              <a:effectLst/>
              <a:latin typeface="Futura PT W01 Book"/>
            </a:endParaRPr>
          </a:p>
          <a:p>
            <a:pPr algn="l"/>
            <a:r>
              <a:rPr lang="zh-CN" altLang="en-US" sz="1200" b="0" i="0" dirty="0">
                <a:solidFill>
                  <a:srgbClr val="000000"/>
                </a:solidFill>
                <a:effectLst/>
                <a:latin typeface="Futura PT W01 Book"/>
              </a:rPr>
              <a:t>编舞家约翰</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克兰科将普希金的诗歌小说改编为叙事芭蕾舞剧，创造了</a:t>
            </a:r>
            <a:r>
              <a:rPr lang="en-US" altLang="zh-CN" sz="1200" b="0" i="0" dirty="0">
                <a:solidFill>
                  <a:srgbClr val="000000"/>
                </a:solidFill>
                <a:effectLst/>
                <a:latin typeface="Futura PT W01 Book"/>
              </a:rPr>
              <a:t>20</a:t>
            </a:r>
            <a:r>
              <a:rPr lang="zh-CN" altLang="en-US" sz="1200" b="0" i="0" dirty="0">
                <a:solidFill>
                  <a:srgbClr val="000000"/>
                </a:solidFill>
                <a:effectLst/>
                <a:latin typeface="Futura PT W01 Book"/>
              </a:rPr>
              <a:t>世纪芭蕾舞史上的杰作之一。约翰</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克兰科 </a:t>
            </a:r>
            <a:r>
              <a:rPr lang="en-US" altLang="zh-CN" sz="1200" b="0" i="0" dirty="0">
                <a:solidFill>
                  <a:srgbClr val="000000"/>
                </a:solidFill>
                <a:effectLst/>
                <a:latin typeface="Futura PT W01 Book"/>
              </a:rPr>
              <a:t>(John </a:t>
            </a:r>
            <a:r>
              <a:rPr lang="en-US" altLang="zh-CN" sz="1200" b="0" i="0" dirty="0" err="1">
                <a:solidFill>
                  <a:srgbClr val="000000"/>
                </a:solidFill>
                <a:effectLst/>
                <a:latin typeface="Futura PT W01 Book"/>
              </a:rPr>
              <a:t>Cranko</a:t>
            </a:r>
            <a:r>
              <a:rPr lang="en-US" altLang="zh-CN" sz="1200" b="0" i="0" dirty="0">
                <a:solidFill>
                  <a:srgbClr val="000000"/>
                </a:solidFill>
                <a:effectLst/>
                <a:latin typeface="Futura PT W01 Book"/>
              </a:rPr>
              <a:t>) </a:t>
            </a:r>
            <a:r>
              <a:rPr lang="zh-CN" altLang="en-US" sz="1200" b="0" i="0" dirty="0">
                <a:solidFill>
                  <a:srgbClr val="000000"/>
                </a:solidFill>
                <a:effectLst/>
                <a:latin typeface="Futura PT W01 Book"/>
              </a:rPr>
              <a:t>凭借对潜意识敏感度无与伦比的感受，以编舞和戏剧化的方式刻画在角色中，讲述了未实现的爱情的神话。音乐基于彼得</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柴可夫斯基 </a:t>
            </a:r>
            <a:r>
              <a:rPr lang="en-US" altLang="zh-CN" sz="1200" b="0" i="0" dirty="0">
                <a:solidFill>
                  <a:srgbClr val="000000"/>
                </a:solidFill>
                <a:effectLst/>
                <a:latin typeface="Futura PT W01 Book"/>
              </a:rPr>
              <a:t>(Peter I. Tchaikovsky) </a:t>
            </a:r>
            <a:r>
              <a:rPr lang="zh-CN" altLang="en-US" sz="1200" b="0" i="0" dirty="0">
                <a:solidFill>
                  <a:srgbClr val="000000"/>
                </a:solidFill>
                <a:effectLst/>
                <a:latin typeface="Futura PT W01 Book"/>
              </a:rPr>
              <a:t>的作品，但没有使用他的 </a:t>
            </a:r>
            <a:r>
              <a:rPr lang="en-US" altLang="zh-CN" sz="1200" b="0" i="0" dirty="0">
                <a:solidFill>
                  <a:srgbClr val="000000"/>
                </a:solidFill>
                <a:effectLst/>
                <a:latin typeface="Futura PT W01 Book"/>
              </a:rPr>
              <a:t>ONEGIN </a:t>
            </a:r>
            <a:r>
              <a:rPr lang="zh-CN" altLang="en-US" sz="1200" b="0" i="0" dirty="0">
                <a:solidFill>
                  <a:srgbClr val="000000"/>
                </a:solidFill>
                <a:effectLst/>
                <a:latin typeface="Futura PT W01 Book"/>
              </a:rPr>
              <a:t>歌剧中的一个小节。</a:t>
            </a:r>
            <a:endParaRPr lang="en-US" altLang="zh-CN" sz="1200" b="0" i="0" dirty="0">
              <a:solidFill>
                <a:srgbClr val="000000"/>
              </a:solidFill>
              <a:effectLst/>
              <a:latin typeface="Futura PT W01 Book"/>
            </a:endParaRPr>
          </a:p>
          <a:p>
            <a:pPr algn="l"/>
            <a:endParaRPr lang="en-US" altLang="zh-CN" sz="1200" dirty="0">
              <a:solidFill>
                <a:srgbClr val="000000"/>
              </a:solidFill>
              <a:latin typeface="Futura PT W01 Book"/>
            </a:endParaRPr>
          </a:p>
          <a:p>
            <a:pPr algn="l">
              <a:buFont typeface="Arial" panose="020B0604020202020204" pitchFamily="34" charset="0"/>
              <a:buChar char="•"/>
            </a:pPr>
            <a:r>
              <a:rPr lang="en-US" sz="1200" b="1" i="0" dirty="0" err="1">
                <a:solidFill>
                  <a:srgbClr val="000000"/>
                </a:solidFill>
                <a:effectLst/>
                <a:latin typeface="Futura PT W01 Book"/>
              </a:rPr>
              <a:t>Choreographie</a:t>
            </a:r>
            <a:r>
              <a:rPr lang="en-US" sz="1200" b="1" i="0" dirty="0">
                <a:solidFill>
                  <a:srgbClr val="000000"/>
                </a:solidFill>
                <a:effectLst/>
                <a:latin typeface="Futura PT W01 Book"/>
              </a:rPr>
              <a:t> und </a:t>
            </a:r>
            <a:r>
              <a:rPr lang="en-US" sz="1200" b="1" i="0" dirty="0" err="1">
                <a:solidFill>
                  <a:srgbClr val="000000"/>
                </a:solidFill>
                <a:effectLst/>
                <a:latin typeface="Futura PT W01 Book"/>
              </a:rPr>
              <a:t>Inszenierung</a:t>
            </a:r>
            <a:r>
              <a:rPr lang="en-US" sz="1200" b="1" i="0" dirty="0">
                <a:solidFill>
                  <a:srgbClr val="000000"/>
                </a:solidFill>
                <a:effectLst/>
                <a:latin typeface="Futura PT W01 Book"/>
              </a:rPr>
              <a:t>:</a:t>
            </a:r>
            <a:r>
              <a:rPr lang="en-US" sz="1200" b="0" i="0" dirty="0">
                <a:solidFill>
                  <a:srgbClr val="000000"/>
                </a:solidFill>
                <a:effectLst/>
                <a:latin typeface="Futura PT W01 Book"/>
              </a:rPr>
              <a:t> </a:t>
            </a:r>
            <a:r>
              <a:rPr lang="en-US" sz="1200" b="0" i="0" u="none" strike="noStrike" dirty="0">
                <a:solidFill>
                  <a:srgbClr val="000000"/>
                </a:solidFill>
                <a:effectLst/>
                <a:latin typeface="Futura PT W01 Book"/>
                <a:hlinkClick r:id="rId2"/>
              </a:rPr>
              <a:t>John </a:t>
            </a:r>
            <a:r>
              <a:rPr lang="en-US" sz="1200" b="0" i="0" u="none" strike="noStrike" dirty="0" err="1">
                <a:solidFill>
                  <a:srgbClr val="000000"/>
                </a:solidFill>
                <a:effectLst/>
                <a:latin typeface="Futura PT W01 Book"/>
                <a:hlinkClick r:id="rId2"/>
              </a:rPr>
              <a:t>Cranko</a:t>
            </a:r>
            <a:endParaRPr lang="en-US" sz="1200" b="0" i="0" dirty="0">
              <a:solidFill>
                <a:srgbClr val="000000"/>
              </a:solidFill>
              <a:effectLst/>
              <a:latin typeface="Futura PT W01 Book"/>
            </a:endParaRPr>
          </a:p>
          <a:p>
            <a:pPr algn="l">
              <a:buFont typeface="Arial" panose="020B0604020202020204" pitchFamily="34" charset="0"/>
              <a:buChar char="•"/>
            </a:pPr>
            <a:r>
              <a:rPr lang="en-US" sz="1200" b="1" i="0" dirty="0" err="1">
                <a:solidFill>
                  <a:srgbClr val="000000"/>
                </a:solidFill>
                <a:effectLst/>
                <a:latin typeface="Futura PT W01 Book"/>
              </a:rPr>
              <a:t>Bühne</a:t>
            </a:r>
            <a:r>
              <a:rPr lang="en-US" sz="1200" b="1" i="0" dirty="0">
                <a:solidFill>
                  <a:srgbClr val="000000"/>
                </a:solidFill>
                <a:effectLst/>
                <a:latin typeface="Futura PT W01 Book"/>
              </a:rPr>
              <a:t> und </a:t>
            </a:r>
            <a:r>
              <a:rPr lang="en-US" sz="1200" b="1" i="0" dirty="0" err="1">
                <a:solidFill>
                  <a:srgbClr val="000000"/>
                </a:solidFill>
                <a:effectLst/>
                <a:latin typeface="Futura PT W01 Book"/>
              </a:rPr>
              <a:t>Kostüm</a:t>
            </a:r>
            <a:r>
              <a:rPr lang="en-US" sz="1200" b="1" i="0" dirty="0">
                <a:solidFill>
                  <a:srgbClr val="000000"/>
                </a:solidFill>
                <a:effectLst/>
                <a:latin typeface="Futura PT W01 Book"/>
              </a:rPr>
              <a:t>:</a:t>
            </a:r>
            <a:r>
              <a:rPr lang="en-US" sz="1200" b="0" i="0" dirty="0">
                <a:solidFill>
                  <a:srgbClr val="000000"/>
                </a:solidFill>
                <a:effectLst/>
                <a:latin typeface="Futura PT W01 Book"/>
              </a:rPr>
              <a:t> Elisabeth Dalton</a:t>
            </a:r>
          </a:p>
          <a:p>
            <a:pPr algn="l">
              <a:buFont typeface="Arial" panose="020B0604020202020204" pitchFamily="34" charset="0"/>
              <a:buChar char="•"/>
            </a:pPr>
            <a:r>
              <a:rPr lang="en-US" sz="1200" b="1" i="0" dirty="0" err="1">
                <a:solidFill>
                  <a:srgbClr val="000000"/>
                </a:solidFill>
                <a:effectLst/>
                <a:latin typeface="Futura PT W01 Book"/>
              </a:rPr>
              <a:t>Einstudierung</a:t>
            </a:r>
            <a:r>
              <a:rPr lang="en-US" sz="1200" b="1" i="0" dirty="0">
                <a:solidFill>
                  <a:srgbClr val="000000"/>
                </a:solidFill>
                <a:effectLst/>
                <a:latin typeface="Futura PT W01 Book"/>
              </a:rPr>
              <a:t>:</a:t>
            </a:r>
            <a:r>
              <a:rPr lang="en-US" sz="1200" b="0" i="0" dirty="0">
                <a:solidFill>
                  <a:srgbClr val="000000"/>
                </a:solidFill>
                <a:effectLst/>
                <a:latin typeface="Futura PT W01 Book"/>
              </a:rPr>
              <a:t> Reid Anderson</a:t>
            </a:r>
          </a:p>
          <a:p>
            <a:pPr algn="l">
              <a:buFont typeface="Arial" panose="020B0604020202020204" pitchFamily="34" charset="0"/>
              <a:buChar char="•"/>
            </a:pPr>
            <a:r>
              <a:rPr lang="en-US" sz="1200" b="1" i="0" dirty="0" err="1">
                <a:solidFill>
                  <a:srgbClr val="000000"/>
                </a:solidFill>
                <a:effectLst/>
                <a:latin typeface="Futura PT W01 Book"/>
              </a:rPr>
              <a:t>Musikalische</a:t>
            </a:r>
            <a:r>
              <a:rPr lang="en-US" sz="1200" b="1" i="0" dirty="0">
                <a:solidFill>
                  <a:srgbClr val="000000"/>
                </a:solidFill>
                <a:effectLst/>
                <a:latin typeface="Futura PT W01 Book"/>
              </a:rPr>
              <a:t> </a:t>
            </a:r>
            <a:r>
              <a:rPr lang="en-US" sz="1200" b="1" i="0" dirty="0" err="1">
                <a:solidFill>
                  <a:srgbClr val="000000"/>
                </a:solidFill>
                <a:effectLst/>
                <a:latin typeface="Futura PT W01 Book"/>
              </a:rPr>
              <a:t>Leitung</a:t>
            </a:r>
            <a:r>
              <a:rPr lang="en-US" sz="1200" b="1" i="0" dirty="0">
                <a:solidFill>
                  <a:srgbClr val="000000"/>
                </a:solidFill>
                <a:effectLst/>
                <a:latin typeface="Futura PT W01 Book"/>
              </a:rPr>
              <a:t>:</a:t>
            </a:r>
            <a:r>
              <a:rPr lang="en-US" sz="1200" b="0" i="0" dirty="0">
                <a:solidFill>
                  <a:srgbClr val="000000"/>
                </a:solidFill>
                <a:effectLst/>
                <a:latin typeface="Futura PT W01 Book"/>
              </a:rPr>
              <a:t> Jonathan </a:t>
            </a:r>
            <a:r>
              <a:rPr lang="en-US" sz="1200" b="0" i="0" dirty="0" err="1">
                <a:solidFill>
                  <a:srgbClr val="000000"/>
                </a:solidFill>
                <a:effectLst/>
                <a:latin typeface="Futura PT W01 Book"/>
              </a:rPr>
              <a:t>Stockhammer</a:t>
            </a:r>
            <a:endParaRPr lang="en-US" sz="1200" b="0" i="0" dirty="0">
              <a:solidFill>
                <a:srgbClr val="000000"/>
              </a:solidFill>
              <a:effectLst/>
              <a:latin typeface="Futura PT W01 Book"/>
            </a:endParaRPr>
          </a:p>
          <a:p>
            <a:pPr algn="l">
              <a:buFont typeface="Arial" panose="020B0604020202020204" pitchFamily="34" charset="0"/>
              <a:buChar char="•"/>
            </a:pPr>
            <a:r>
              <a:rPr lang="en-US" sz="1200" b="0" i="0" dirty="0" err="1">
                <a:solidFill>
                  <a:srgbClr val="000000"/>
                </a:solidFill>
                <a:effectLst/>
                <a:latin typeface="Futura PT W01 Book"/>
              </a:rPr>
              <a:t>Staatskapelle</a:t>
            </a:r>
            <a:r>
              <a:rPr lang="en-US" sz="1200" b="0" i="0" dirty="0">
                <a:solidFill>
                  <a:srgbClr val="000000"/>
                </a:solidFill>
                <a:effectLst/>
                <a:latin typeface="Futura PT W01 Book"/>
              </a:rPr>
              <a:t> Berlin</a:t>
            </a:r>
          </a:p>
          <a:p>
            <a:pPr algn="l">
              <a:buFont typeface="Arial" panose="020B0604020202020204" pitchFamily="34" charset="0"/>
              <a:buChar char="•"/>
            </a:pPr>
            <a:r>
              <a:rPr lang="en-US" sz="1200" b="0" i="0" dirty="0">
                <a:solidFill>
                  <a:srgbClr val="000000"/>
                </a:solidFill>
                <a:effectLst/>
                <a:latin typeface="Futura PT W01 Book"/>
              </a:rPr>
              <a:t>.</a:t>
            </a:r>
          </a:p>
          <a:p>
            <a:pPr algn="l">
              <a:buFont typeface="Arial" panose="020B0604020202020204" pitchFamily="34" charset="0"/>
              <a:buChar char="•"/>
            </a:pPr>
            <a:r>
              <a:rPr lang="en-US" sz="1200" b="0" i="0" dirty="0" err="1">
                <a:solidFill>
                  <a:srgbClr val="000000"/>
                </a:solidFill>
                <a:effectLst/>
                <a:latin typeface="Futura PT W01 Book"/>
              </a:rPr>
              <a:t>Solist:innen</a:t>
            </a:r>
            <a:r>
              <a:rPr lang="en-US" sz="1200" b="0" i="0" dirty="0">
                <a:solidFill>
                  <a:srgbClr val="000000"/>
                </a:solidFill>
                <a:effectLst/>
                <a:latin typeface="Futura PT W01 Book"/>
              </a:rPr>
              <a:t> und Corps de ballet des </a:t>
            </a:r>
            <a:r>
              <a:rPr lang="en-US" sz="1200" b="0" i="0" dirty="0" err="1">
                <a:solidFill>
                  <a:srgbClr val="000000"/>
                </a:solidFill>
                <a:effectLst/>
                <a:latin typeface="Futura PT W01 Book"/>
              </a:rPr>
              <a:t>Staatsballetts</a:t>
            </a:r>
            <a:r>
              <a:rPr lang="en-US" sz="1200" b="0" i="0" dirty="0">
                <a:solidFill>
                  <a:srgbClr val="000000"/>
                </a:solidFill>
                <a:effectLst/>
                <a:latin typeface="Futura PT W01 Book"/>
              </a:rPr>
              <a:t> Berlin</a:t>
            </a:r>
          </a:p>
          <a:p>
            <a:pPr algn="l"/>
            <a:endParaRPr lang="zh-CN" altLang="en-US" sz="1200" b="0" i="0" dirty="0">
              <a:solidFill>
                <a:srgbClr val="000000"/>
              </a:solidFill>
              <a:effectLst/>
              <a:latin typeface="Futura PT W01 Book"/>
            </a:endParaRPr>
          </a:p>
        </p:txBody>
      </p:sp>
      <p:sp>
        <p:nvSpPr>
          <p:cNvPr id="5" name="Textfeld 4">
            <a:extLst>
              <a:ext uri="{FF2B5EF4-FFF2-40B4-BE49-F238E27FC236}">
                <a16:creationId xmlns:a16="http://schemas.microsoft.com/office/drawing/2014/main" id="{AE494FA6-AFD3-864A-CC8E-8E06932A0880}"/>
              </a:ext>
            </a:extLst>
          </p:cNvPr>
          <p:cNvSpPr txBox="1"/>
          <p:nvPr/>
        </p:nvSpPr>
        <p:spPr>
          <a:xfrm>
            <a:off x="4953000" y="131020"/>
            <a:ext cx="4958442" cy="5078313"/>
          </a:xfrm>
          <a:prstGeom prst="rect">
            <a:avLst/>
          </a:prstGeom>
          <a:noFill/>
        </p:spPr>
        <p:txBody>
          <a:bodyPr wrap="square">
            <a:spAutoFit/>
          </a:bodyPr>
          <a:lstStyle/>
          <a:p>
            <a:pPr algn="l"/>
            <a:r>
              <a:rPr lang="zh-CN" altLang="en-US" sz="1200" b="0" i="0" cap="all" dirty="0">
                <a:solidFill>
                  <a:srgbClr val="000000"/>
                </a:solidFill>
                <a:effectLst/>
                <a:latin typeface="Futura PT W01 Light"/>
              </a:rPr>
              <a:t>约翰</a:t>
            </a:r>
            <a:r>
              <a:rPr lang="en-US" altLang="zh-CN" sz="1200" b="0" i="0" cap="all" dirty="0">
                <a:solidFill>
                  <a:srgbClr val="000000"/>
                </a:solidFill>
                <a:effectLst/>
                <a:latin typeface="Futura PT W01 Light"/>
              </a:rPr>
              <a:t>·</a:t>
            </a:r>
            <a:r>
              <a:rPr lang="zh-CN" altLang="en-US" sz="1200" b="0" i="0" cap="all" dirty="0">
                <a:solidFill>
                  <a:srgbClr val="000000"/>
                </a:solidFill>
                <a:effectLst/>
                <a:latin typeface="Futura PT W01 Light"/>
              </a:rPr>
              <a:t>克兰科</a:t>
            </a:r>
            <a:endParaRPr lang="en-US" altLang="zh-CN" sz="1200" b="0" i="0" cap="all" dirty="0">
              <a:solidFill>
                <a:srgbClr val="000000"/>
              </a:solidFill>
              <a:effectLst/>
              <a:latin typeface="Futura PT W01 Light"/>
            </a:endParaRPr>
          </a:p>
          <a:p>
            <a:pPr algn="l"/>
            <a:endParaRPr lang="en-US" altLang="zh-CN" sz="1200" cap="all" dirty="0">
              <a:solidFill>
                <a:srgbClr val="000000"/>
              </a:solidFill>
              <a:latin typeface="Futura PT W01 Light"/>
            </a:endParaRPr>
          </a:p>
          <a:p>
            <a:pPr algn="l"/>
            <a:r>
              <a:rPr lang="zh-CN" altLang="en-US" sz="1200" b="0" i="0" dirty="0">
                <a:solidFill>
                  <a:srgbClr val="000000"/>
                </a:solidFill>
                <a:effectLst/>
                <a:latin typeface="Futura PT W01 Book"/>
              </a:rPr>
              <a:t>出生于南非。他主要在开普敦大学接受舞蹈训练，</a:t>
            </a:r>
            <a:r>
              <a:rPr lang="en-US" altLang="zh-CN" sz="1200" b="0" i="0" dirty="0">
                <a:solidFill>
                  <a:srgbClr val="000000"/>
                </a:solidFill>
                <a:effectLst/>
                <a:latin typeface="Futura PT W01 Book"/>
              </a:rPr>
              <a:t>1942 </a:t>
            </a:r>
            <a:r>
              <a:rPr lang="zh-CN" altLang="en-US" sz="1200" b="0" i="0" dirty="0">
                <a:solidFill>
                  <a:srgbClr val="000000"/>
                </a:solidFill>
                <a:effectLst/>
                <a:latin typeface="Futura PT W01 Book"/>
              </a:rPr>
              <a:t>年，他还为斯特拉文斯基的</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士兵的故事</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组曲编排了他的第一部芭蕾舞剧。</a:t>
            </a:r>
            <a:r>
              <a:rPr lang="en-US" altLang="zh-CN" sz="1200" b="0" i="0" dirty="0">
                <a:solidFill>
                  <a:srgbClr val="000000"/>
                </a:solidFill>
                <a:effectLst/>
                <a:latin typeface="Futura PT W01 Book"/>
              </a:rPr>
              <a:t>1946 </a:t>
            </a:r>
            <a:r>
              <a:rPr lang="zh-CN" altLang="en-US" sz="1200" b="0" i="0" dirty="0">
                <a:solidFill>
                  <a:srgbClr val="000000"/>
                </a:solidFill>
                <a:effectLst/>
                <a:latin typeface="Futura PT W01 Book"/>
              </a:rPr>
              <a:t>年，他在伦敦萨德勒威尔斯学校继续学习，不久后成为萨德勒威尔斯芭蕾舞团（即后来的皇家芭蕾舞团）的成员。</a:t>
            </a:r>
            <a:r>
              <a:rPr lang="en-US" altLang="zh-CN" sz="1200" b="0" i="0" dirty="0">
                <a:solidFill>
                  <a:srgbClr val="000000"/>
                </a:solidFill>
                <a:effectLst/>
                <a:latin typeface="Futura PT W01 Book"/>
              </a:rPr>
              <a:t>1947 </a:t>
            </a:r>
            <a:r>
              <a:rPr lang="zh-CN" altLang="en-US" sz="1200" b="0" i="0" dirty="0">
                <a:solidFill>
                  <a:srgbClr val="000000"/>
                </a:solidFill>
                <a:effectLst/>
                <a:latin typeface="Futura PT W01 Book"/>
              </a:rPr>
              <a:t>年，克兰科为德彪西的儿童乐园编舞引起了不小的轰动。从 </a:t>
            </a:r>
            <a:r>
              <a:rPr lang="en-US" altLang="zh-CN" sz="1200" b="0" i="0" dirty="0">
                <a:solidFill>
                  <a:srgbClr val="000000"/>
                </a:solidFill>
                <a:effectLst/>
                <a:latin typeface="Futura PT W01 Book"/>
              </a:rPr>
              <a:t>1949 </a:t>
            </a:r>
            <a:r>
              <a:rPr lang="zh-CN" altLang="en-US" sz="1200" b="0" i="0" dirty="0">
                <a:solidFill>
                  <a:srgbClr val="000000"/>
                </a:solidFill>
                <a:effectLst/>
                <a:latin typeface="Futura PT W01 Book"/>
              </a:rPr>
              <a:t>年开始，他开始了专门的编舞生涯，创作了极其成功的作品</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主要是为萨德勒的威尔斯芭蕾舞团创作的。</a:t>
            </a:r>
            <a:r>
              <a:rPr lang="en-US" altLang="zh-CN" sz="1200" b="0" i="0" dirty="0">
                <a:solidFill>
                  <a:srgbClr val="000000"/>
                </a:solidFill>
                <a:effectLst/>
                <a:latin typeface="Futura PT W01 Book"/>
              </a:rPr>
              <a:t>1957 </a:t>
            </a:r>
            <a:r>
              <a:rPr lang="zh-CN" altLang="en-US" sz="1200" b="0" i="0" dirty="0">
                <a:solidFill>
                  <a:srgbClr val="000000"/>
                </a:solidFill>
                <a:effectLst/>
                <a:latin typeface="Futura PT W01 Book"/>
              </a:rPr>
              <a:t>年，他首次为皇家芭蕾舞团首演全长英国芭蕾舞剧 </a:t>
            </a:r>
            <a:r>
              <a:rPr lang="en-US" altLang="zh-CN" sz="1200" b="0" i="0" dirty="0">
                <a:solidFill>
                  <a:srgbClr val="000000"/>
                </a:solidFill>
                <a:effectLst/>
                <a:latin typeface="Futura PT W01 Book"/>
              </a:rPr>
              <a:t>THE PAGODA PRINCE</a:t>
            </a:r>
            <a:r>
              <a:rPr lang="zh-CN" altLang="en-US" sz="1200" b="0" i="0" dirty="0">
                <a:solidFill>
                  <a:srgbClr val="000000"/>
                </a:solidFill>
                <a:effectLst/>
                <a:latin typeface="Futura PT W01 Book"/>
              </a:rPr>
              <a:t>。</a:t>
            </a:r>
          </a:p>
          <a:p>
            <a:pPr algn="l"/>
            <a:r>
              <a:rPr lang="en-US" altLang="zh-CN" sz="1200" b="0" i="0" dirty="0">
                <a:solidFill>
                  <a:srgbClr val="000000"/>
                </a:solidFill>
                <a:effectLst/>
                <a:latin typeface="Futura PT W01 Book"/>
              </a:rPr>
              <a:t>1961 </a:t>
            </a:r>
            <a:r>
              <a:rPr lang="zh-CN" altLang="en-US" sz="1200" b="0" i="0" dirty="0">
                <a:solidFill>
                  <a:srgbClr val="000000"/>
                </a:solidFill>
                <a:effectLst/>
                <a:latin typeface="Futura PT W01 Book"/>
              </a:rPr>
              <a:t>年，时任符腾堡州剧院总经理的沃尔特</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埃里希</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舍费尔 </a:t>
            </a:r>
            <a:r>
              <a:rPr lang="en-US" altLang="zh-CN" sz="1200" b="0" i="0" dirty="0">
                <a:solidFill>
                  <a:srgbClr val="000000"/>
                </a:solidFill>
                <a:effectLst/>
                <a:latin typeface="Futura PT W01 Book"/>
              </a:rPr>
              <a:t>(Walter Erich Schäfer) </a:t>
            </a:r>
            <a:r>
              <a:rPr lang="zh-CN" altLang="en-US" sz="1200" b="0" i="0" dirty="0">
                <a:solidFill>
                  <a:srgbClr val="000000"/>
                </a:solidFill>
                <a:effectLst/>
                <a:latin typeface="Futura PT W01 Book"/>
              </a:rPr>
              <a:t>任命约翰</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克兰科 </a:t>
            </a:r>
            <a:r>
              <a:rPr lang="en-US" altLang="zh-CN" sz="1200" b="0" i="0" dirty="0">
                <a:solidFill>
                  <a:srgbClr val="000000"/>
                </a:solidFill>
                <a:effectLst/>
                <a:latin typeface="Futura PT W01 Book"/>
              </a:rPr>
              <a:t>(John </a:t>
            </a:r>
            <a:r>
              <a:rPr lang="en-US" altLang="zh-CN" sz="1200" b="0" i="0" dirty="0" err="1">
                <a:solidFill>
                  <a:srgbClr val="000000"/>
                </a:solidFill>
                <a:effectLst/>
                <a:latin typeface="Futura PT W01 Book"/>
              </a:rPr>
              <a:t>Cranko</a:t>
            </a:r>
            <a:r>
              <a:rPr lang="en-US" altLang="zh-CN" sz="1200" b="0" i="0" dirty="0">
                <a:solidFill>
                  <a:srgbClr val="000000"/>
                </a:solidFill>
                <a:effectLst/>
                <a:latin typeface="Futura PT W01 Book"/>
              </a:rPr>
              <a:t>) </a:t>
            </a:r>
            <a:r>
              <a:rPr lang="zh-CN" altLang="en-US" sz="1200" b="0" i="0" dirty="0">
                <a:solidFill>
                  <a:srgbClr val="000000"/>
                </a:solidFill>
                <a:effectLst/>
                <a:latin typeface="Futura PT W01 Book"/>
              </a:rPr>
              <a:t>为斯图加特芭蕾舞团的导演。同年，他创建了 </a:t>
            </a:r>
            <a:r>
              <a:rPr lang="en-US" altLang="zh-CN" sz="1200" b="0" i="0" dirty="0">
                <a:solidFill>
                  <a:srgbClr val="000000"/>
                </a:solidFill>
                <a:effectLst/>
                <a:latin typeface="Futura PT W01 Book"/>
              </a:rPr>
              <a:t>KATALYSE</a:t>
            </a:r>
            <a:r>
              <a:rPr lang="zh-CN" altLang="en-US" sz="1200" b="0" i="0" dirty="0">
                <a:solidFill>
                  <a:srgbClr val="000000"/>
                </a:solidFill>
                <a:effectLst/>
                <a:latin typeface="Futura PT W01 Book"/>
              </a:rPr>
              <a:t>。斯图加特芭蕾舞的鼎盛时期始于约翰</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克兰科 </a:t>
            </a:r>
            <a:r>
              <a:rPr lang="en-US" altLang="zh-CN" sz="1200" b="0" i="0" dirty="0">
                <a:solidFill>
                  <a:srgbClr val="000000"/>
                </a:solidFill>
                <a:effectLst/>
                <a:latin typeface="Futura PT W01 Book"/>
              </a:rPr>
              <a:t>(John </a:t>
            </a:r>
            <a:r>
              <a:rPr lang="en-US" altLang="zh-CN" sz="1200" b="0" i="0" dirty="0" err="1">
                <a:solidFill>
                  <a:srgbClr val="000000"/>
                </a:solidFill>
                <a:effectLst/>
                <a:latin typeface="Futura PT W01 Book"/>
              </a:rPr>
              <a:t>Cranko</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a:t>
            </a:r>
          </a:p>
          <a:p>
            <a:pPr algn="l"/>
            <a:r>
              <a:rPr lang="zh-CN" altLang="en-US" sz="1200" b="0" i="0" dirty="0">
                <a:solidFill>
                  <a:srgbClr val="000000"/>
                </a:solidFill>
                <a:effectLst/>
                <a:latin typeface="Futura PT W01 Book"/>
              </a:rPr>
              <a:t>一开始，</a:t>
            </a:r>
            <a:r>
              <a:rPr lang="en-US" altLang="zh-CN" sz="1200" b="0" i="0" dirty="0" err="1">
                <a:solidFill>
                  <a:srgbClr val="000000"/>
                </a:solidFill>
                <a:effectLst/>
                <a:latin typeface="Futura PT W01 Book"/>
              </a:rPr>
              <a:t>Cranko</a:t>
            </a:r>
            <a:r>
              <a:rPr lang="en-US" altLang="zh-CN" sz="1200" b="0" i="0" dirty="0">
                <a:solidFill>
                  <a:srgbClr val="000000"/>
                </a:solidFill>
                <a:effectLst/>
                <a:latin typeface="Futura PT W01 Book"/>
              </a:rPr>
              <a:t> </a:t>
            </a:r>
            <a:r>
              <a:rPr lang="zh-CN" altLang="en-US" sz="1200" b="0" i="0" dirty="0">
                <a:solidFill>
                  <a:srgbClr val="000000"/>
                </a:solidFill>
                <a:effectLst/>
                <a:latin typeface="Futura PT W01 Book"/>
              </a:rPr>
              <a:t>创作了一些小编舞，并在他周围聚集了一群舞者，包括 </a:t>
            </a:r>
            <a:r>
              <a:rPr lang="en-US" altLang="zh-CN" sz="1200" b="0" i="0" dirty="0">
                <a:solidFill>
                  <a:srgbClr val="000000"/>
                </a:solidFill>
                <a:effectLst/>
                <a:latin typeface="Futura PT W01 Book"/>
              </a:rPr>
              <a:t>Birgit Keil</a:t>
            </a:r>
            <a:r>
              <a:rPr lang="zh-CN" altLang="en-US" sz="1200" b="0" i="0" dirty="0">
                <a:solidFill>
                  <a:srgbClr val="000000"/>
                </a:solidFill>
                <a:effectLst/>
                <a:latin typeface="Futura PT W01 Book"/>
              </a:rPr>
              <a:t>、</a:t>
            </a:r>
            <a:r>
              <a:rPr lang="en-US" altLang="zh-CN" sz="1200" b="0" i="0" dirty="0">
                <a:solidFill>
                  <a:srgbClr val="000000"/>
                </a:solidFill>
                <a:effectLst/>
                <a:latin typeface="Futura PT W01 Book"/>
              </a:rPr>
              <a:t>Marcia </a:t>
            </a:r>
            <a:r>
              <a:rPr lang="en-US" altLang="zh-CN" sz="1200" b="0" i="0" dirty="0" err="1">
                <a:solidFill>
                  <a:srgbClr val="000000"/>
                </a:solidFill>
                <a:effectLst/>
                <a:latin typeface="Futura PT W01 Book"/>
              </a:rPr>
              <a:t>Haydée</a:t>
            </a:r>
            <a:r>
              <a:rPr lang="zh-CN" altLang="en-US" sz="1200" b="0" i="0" dirty="0">
                <a:solidFill>
                  <a:srgbClr val="000000"/>
                </a:solidFill>
                <a:effectLst/>
                <a:latin typeface="Futura PT W01 Book"/>
              </a:rPr>
              <a:t>、</a:t>
            </a:r>
            <a:r>
              <a:rPr lang="en-US" altLang="zh-CN" sz="1200" b="0" i="0" dirty="0">
                <a:solidFill>
                  <a:srgbClr val="000000"/>
                </a:solidFill>
                <a:effectLst/>
                <a:latin typeface="Futura PT W01 Book"/>
              </a:rPr>
              <a:t>Egon Madsen </a:t>
            </a:r>
            <a:r>
              <a:rPr lang="zh-CN" altLang="en-US" sz="1200" b="0" i="0" dirty="0">
                <a:solidFill>
                  <a:srgbClr val="000000"/>
                </a:solidFill>
                <a:effectLst/>
                <a:latin typeface="Futura PT W01 Book"/>
              </a:rPr>
              <a:t>和 </a:t>
            </a:r>
            <a:r>
              <a:rPr lang="en-US" altLang="zh-CN" sz="1200" b="0" i="0" dirty="0">
                <a:solidFill>
                  <a:srgbClr val="000000"/>
                </a:solidFill>
                <a:effectLst/>
                <a:latin typeface="Futura PT W01 Book"/>
              </a:rPr>
              <a:t>Richard </a:t>
            </a:r>
            <a:r>
              <a:rPr lang="en-US" altLang="zh-CN" sz="1200" b="0" i="0" dirty="0" err="1">
                <a:solidFill>
                  <a:srgbClr val="000000"/>
                </a:solidFill>
                <a:effectLst/>
                <a:latin typeface="Futura PT W01 Book"/>
              </a:rPr>
              <a:t>Cragun</a:t>
            </a:r>
            <a:r>
              <a:rPr lang="zh-CN" altLang="en-US" sz="1200" b="0" i="0" dirty="0">
                <a:solidFill>
                  <a:srgbClr val="000000"/>
                </a:solidFill>
                <a:effectLst/>
                <a:latin typeface="Futura PT W01 Book"/>
              </a:rPr>
              <a:t>。</a:t>
            </a:r>
            <a:r>
              <a:rPr lang="en-US" altLang="zh-CN" sz="1200" b="0" i="0" dirty="0">
                <a:solidFill>
                  <a:srgbClr val="000000"/>
                </a:solidFill>
                <a:effectLst/>
                <a:latin typeface="Futura PT W01 Book"/>
              </a:rPr>
              <a:t>1962 </a:t>
            </a:r>
            <a:r>
              <a:rPr lang="zh-CN" altLang="en-US" sz="1200" b="0" i="0" dirty="0">
                <a:solidFill>
                  <a:srgbClr val="000000"/>
                </a:solidFill>
                <a:effectLst/>
                <a:latin typeface="Futura PT W01 Book"/>
              </a:rPr>
              <a:t>年 </a:t>
            </a:r>
            <a:r>
              <a:rPr lang="en-US" altLang="zh-CN" sz="1200" b="0" i="0" dirty="0">
                <a:solidFill>
                  <a:srgbClr val="000000"/>
                </a:solidFill>
                <a:effectLst/>
                <a:latin typeface="Futura PT W01 Book"/>
              </a:rPr>
              <a:t>12 </a:t>
            </a:r>
            <a:r>
              <a:rPr lang="zh-CN" altLang="en-US" sz="1200" b="0" i="0" dirty="0">
                <a:solidFill>
                  <a:srgbClr val="000000"/>
                </a:solidFill>
                <a:effectLst/>
                <a:latin typeface="Futura PT W01 Book"/>
              </a:rPr>
              <a:t>月，克兰科 </a:t>
            </a:r>
            <a:r>
              <a:rPr lang="en-US" altLang="zh-CN" sz="1200" b="0" i="0" dirty="0">
                <a:solidFill>
                  <a:srgbClr val="000000"/>
                </a:solidFill>
                <a:effectLst/>
                <a:latin typeface="Futura PT W01 Book"/>
              </a:rPr>
              <a:t>(</a:t>
            </a:r>
            <a:r>
              <a:rPr lang="en-US" altLang="zh-CN" sz="1200" b="0" i="0" dirty="0" err="1">
                <a:solidFill>
                  <a:srgbClr val="000000"/>
                </a:solidFill>
                <a:effectLst/>
                <a:latin typeface="Futura PT W01 Book"/>
              </a:rPr>
              <a:t>Cranko</a:t>
            </a:r>
            <a:r>
              <a:rPr lang="en-US" altLang="zh-CN" sz="1200" b="0" i="0" dirty="0">
                <a:solidFill>
                  <a:srgbClr val="000000"/>
                </a:solidFill>
                <a:effectLst/>
                <a:latin typeface="Futura PT W01 Book"/>
              </a:rPr>
              <a:t>) </a:t>
            </a:r>
            <a:r>
              <a:rPr lang="zh-CN" altLang="en-US" sz="1200" b="0" i="0" dirty="0">
                <a:solidFill>
                  <a:srgbClr val="000000"/>
                </a:solidFill>
                <a:effectLst/>
                <a:latin typeface="Futura PT W01 Book"/>
              </a:rPr>
              <a:t>的</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罗密欧与茱莉亚</a:t>
            </a:r>
            <a:r>
              <a:rPr lang="en-US" altLang="zh-CN" sz="1200" b="0" i="0" dirty="0">
                <a:solidFill>
                  <a:srgbClr val="000000"/>
                </a:solidFill>
                <a:effectLst/>
                <a:latin typeface="Futura PT W01 Book"/>
              </a:rPr>
              <a:t>》(ROMEO UND JULIA) </a:t>
            </a:r>
            <a:r>
              <a:rPr lang="zh-CN" altLang="en-US" sz="1200" b="0" i="0" dirty="0">
                <a:solidFill>
                  <a:srgbClr val="000000"/>
                </a:solidFill>
                <a:effectLst/>
                <a:latin typeface="Futura PT W01 Book"/>
              </a:rPr>
              <a:t>首演，克兰科 </a:t>
            </a:r>
            <a:r>
              <a:rPr lang="en-US" altLang="zh-CN" sz="1200" b="0" i="0" dirty="0">
                <a:solidFill>
                  <a:srgbClr val="000000"/>
                </a:solidFill>
                <a:effectLst/>
                <a:latin typeface="Futura PT W01 Book"/>
              </a:rPr>
              <a:t>(</a:t>
            </a:r>
            <a:r>
              <a:rPr lang="en-US" altLang="zh-CN" sz="1200" b="0" i="0" dirty="0" err="1">
                <a:solidFill>
                  <a:srgbClr val="000000"/>
                </a:solidFill>
                <a:effectLst/>
                <a:latin typeface="Futura PT W01 Book"/>
              </a:rPr>
              <a:t>Cranko</a:t>
            </a:r>
            <a:r>
              <a:rPr lang="en-US" altLang="zh-CN" sz="1200" b="0" i="0" dirty="0">
                <a:solidFill>
                  <a:srgbClr val="000000"/>
                </a:solidFill>
                <a:effectLst/>
                <a:latin typeface="Futura PT W01 Book"/>
              </a:rPr>
              <a:t>) </a:t>
            </a:r>
            <a:r>
              <a:rPr lang="zh-CN" altLang="en-US" sz="1200" b="0" i="0" dirty="0">
                <a:solidFill>
                  <a:srgbClr val="000000"/>
                </a:solidFill>
                <a:effectLst/>
                <a:latin typeface="Futura PT W01 Book"/>
              </a:rPr>
              <a:t>和整个剧团在世界名望上取得了突破。</a:t>
            </a:r>
            <a:r>
              <a:rPr lang="zh-CN" altLang="en-US" sz="1200" b="0" i="1" dirty="0">
                <a:solidFill>
                  <a:srgbClr val="000000"/>
                </a:solidFill>
                <a:effectLst/>
                <a:latin typeface="Futura PT W01 Book"/>
              </a:rPr>
              <a:t> </a:t>
            </a:r>
            <a:r>
              <a:rPr lang="zh-CN" altLang="en-US" sz="1200" b="0" i="0" dirty="0">
                <a:solidFill>
                  <a:srgbClr val="000000"/>
                </a:solidFill>
                <a:effectLst/>
                <a:latin typeface="Futura PT W01 Book"/>
              </a:rPr>
              <a:t>随后是 </a:t>
            </a:r>
            <a:r>
              <a:rPr lang="en-US" altLang="zh-CN" sz="1200" b="0" i="0" dirty="0">
                <a:solidFill>
                  <a:srgbClr val="000000"/>
                </a:solidFill>
                <a:effectLst/>
                <a:latin typeface="Futura PT W01 Book"/>
              </a:rPr>
              <a:t>JEU DE CARTES</a:t>
            </a:r>
            <a:r>
              <a:rPr lang="zh-CN" altLang="en-US" sz="1200" b="0" i="0" dirty="0">
                <a:solidFill>
                  <a:srgbClr val="000000"/>
                </a:solidFill>
                <a:effectLst/>
                <a:latin typeface="Futura PT W01 Book"/>
              </a:rPr>
              <a:t>、</a:t>
            </a:r>
            <a:r>
              <a:rPr lang="en-US" altLang="zh-CN" sz="1200" b="0" i="0" dirty="0">
                <a:solidFill>
                  <a:srgbClr val="000000"/>
                </a:solidFill>
                <a:effectLst/>
                <a:latin typeface="Futura PT W01 Book"/>
              </a:rPr>
              <a:t>OPUS 1</a:t>
            </a:r>
            <a:r>
              <a:rPr lang="zh-CN" altLang="en-US" sz="1200" b="0" i="0" dirty="0">
                <a:solidFill>
                  <a:srgbClr val="000000"/>
                </a:solidFill>
                <a:effectLst/>
                <a:latin typeface="Futura PT W01 Book"/>
              </a:rPr>
              <a:t>和 </a:t>
            </a:r>
            <a:r>
              <a:rPr lang="en-US" altLang="zh-CN" sz="1200" b="0" i="0" dirty="0">
                <a:solidFill>
                  <a:srgbClr val="000000"/>
                </a:solidFill>
                <a:effectLst/>
                <a:latin typeface="Futura PT W01 Book"/>
              </a:rPr>
              <a:t>INITIALS RBME </a:t>
            </a:r>
            <a:r>
              <a:rPr lang="zh-CN" altLang="en-US" sz="1200" b="0" i="0" dirty="0">
                <a:solidFill>
                  <a:srgbClr val="000000"/>
                </a:solidFill>
                <a:effectLst/>
                <a:latin typeface="Futura PT W01 Book"/>
              </a:rPr>
              <a:t>，以及叙事芭蕾舞剧 </a:t>
            </a:r>
            <a:r>
              <a:rPr lang="en-US" altLang="zh-CN" sz="1200" b="0" i="0" dirty="0">
                <a:solidFill>
                  <a:srgbClr val="000000"/>
                </a:solidFill>
                <a:effectLst/>
                <a:latin typeface="Futura PT W01 Book"/>
              </a:rPr>
              <a:t>ONEGIN</a:t>
            </a:r>
            <a:r>
              <a:rPr lang="zh-CN" altLang="en-US" sz="1200" b="0" i="0" dirty="0">
                <a:solidFill>
                  <a:srgbClr val="000000"/>
                </a:solidFill>
                <a:effectLst/>
                <a:latin typeface="Futura PT W01 Book"/>
              </a:rPr>
              <a:t>、</a:t>
            </a:r>
            <a:r>
              <a:rPr lang="en-US" altLang="zh-CN" sz="1200" b="0" i="0" dirty="0">
                <a:solidFill>
                  <a:srgbClr val="000000"/>
                </a:solidFill>
                <a:effectLst/>
                <a:latin typeface="Futura PT W01 Book"/>
              </a:rPr>
              <a:t>SWAN LAKE</a:t>
            </a:r>
            <a:r>
              <a:rPr lang="zh-CN" altLang="en-US" sz="1200" b="0" i="0" dirty="0">
                <a:solidFill>
                  <a:srgbClr val="000000"/>
                </a:solidFill>
                <a:effectLst/>
                <a:latin typeface="Futura PT W01 Book"/>
              </a:rPr>
              <a:t>、</a:t>
            </a:r>
            <a:r>
              <a:rPr lang="en-US" altLang="zh-CN" sz="1200" b="0" i="0" dirty="0">
                <a:solidFill>
                  <a:srgbClr val="000000"/>
                </a:solidFill>
                <a:effectLst/>
                <a:latin typeface="Futura PT W01 Book"/>
              </a:rPr>
              <a:t>THE TAMING OF THE SHREW</a:t>
            </a:r>
            <a:r>
              <a:rPr lang="zh-CN" altLang="en-US" sz="1200" b="0" i="0" dirty="0">
                <a:solidFill>
                  <a:srgbClr val="000000"/>
                </a:solidFill>
                <a:effectLst/>
                <a:latin typeface="Futura PT W01 Book"/>
              </a:rPr>
              <a:t>、</a:t>
            </a:r>
            <a:r>
              <a:rPr lang="en-US" altLang="zh-CN" sz="1200" b="0" i="0" dirty="0">
                <a:solidFill>
                  <a:srgbClr val="000000"/>
                </a:solidFill>
                <a:effectLst/>
                <a:latin typeface="Futura PT W01 Book"/>
              </a:rPr>
              <a:t>CARMEN </a:t>
            </a:r>
            <a:r>
              <a:rPr lang="zh-CN" altLang="en-US" sz="1200" b="0" i="0" dirty="0">
                <a:solidFill>
                  <a:srgbClr val="000000"/>
                </a:solidFill>
                <a:effectLst/>
                <a:latin typeface="Futura PT W01 Book"/>
              </a:rPr>
              <a:t>或 </a:t>
            </a:r>
            <a:r>
              <a:rPr lang="en-US" altLang="zh-CN" sz="1200" b="0" i="0" dirty="0">
                <a:solidFill>
                  <a:srgbClr val="000000"/>
                </a:solidFill>
                <a:effectLst/>
                <a:latin typeface="Futura PT W01 Book"/>
              </a:rPr>
              <a:t>POEME DE L'EXSTASE </a:t>
            </a:r>
            <a:r>
              <a:rPr lang="zh-CN" altLang="en-US" sz="1200" b="0" i="0" dirty="0">
                <a:solidFill>
                  <a:srgbClr val="000000"/>
                </a:solidFill>
                <a:effectLst/>
                <a:latin typeface="Futura PT W01 Book"/>
              </a:rPr>
              <a:t>和 </a:t>
            </a:r>
            <a:r>
              <a:rPr lang="en-US" altLang="zh-CN" sz="1200" b="0" i="0" dirty="0">
                <a:solidFill>
                  <a:srgbClr val="000000"/>
                </a:solidFill>
                <a:effectLst/>
                <a:latin typeface="Futura PT W01 Book"/>
              </a:rPr>
              <a:t>SPUREN </a:t>
            </a:r>
            <a:r>
              <a:rPr lang="zh-CN" altLang="en-US" sz="1200" b="0" i="1" dirty="0">
                <a:solidFill>
                  <a:srgbClr val="000000"/>
                </a:solidFill>
                <a:effectLst/>
                <a:latin typeface="Futura PT W01 Book"/>
              </a:rPr>
              <a:t>。</a:t>
            </a:r>
            <a:endParaRPr lang="zh-CN" altLang="en-US" sz="1200" b="0" i="0" dirty="0">
              <a:solidFill>
                <a:srgbClr val="000000"/>
              </a:solidFill>
              <a:effectLst/>
              <a:latin typeface="Futura PT W01 Book"/>
            </a:endParaRPr>
          </a:p>
          <a:p>
            <a:pPr algn="l"/>
            <a:r>
              <a:rPr lang="en-US" altLang="zh-CN" sz="1200" b="0" i="0" dirty="0">
                <a:solidFill>
                  <a:srgbClr val="000000"/>
                </a:solidFill>
                <a:effectLst/>
                <a:latin typeface="Futura PT W01 Book"/>
              </a:rPr>
              <a:t>1969 </a:t>
            </a:r>
            <a:r>
              <a:rPr lang="zh-CN" altLang="en-US" sz="1200" b="0" i="0" dirty="0">
                <a:solidFill>
                  <a:srgbClr val="000000"/>
                </a:solidFill>
                <a:effectLst/>
                <a:latin typeface="Futura PT W01 Book"/>
              </a:rPr>
              <a:t>年，约翰</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克兰科 </a:t>
            </a:r>
            <a:r>
              <a:rPr lang="en-US" altLang="zh-CN" sz="1200" b="0" i="0" dirty="0">
                <a:solidFill>
                  <a:srgbClr val="000000"/>
                </a:solidFill>
                <a:effectLst/>
                <a:latin typeface="Futura PT W01 Book"/>
              </a:rPr>
              <a:t>(John </a:t>
            </a:r>
            <a:r>
              <a:rPr lang="en-US" altLang="zh-CN" sz="1200" b="0" i="0" dirty="0" err="1">
                <a:solidFill>
                  <a:srgbClr val="000000"/>
                </a:solidFill>
                <a:effectLst/>
                <a:latin typeface="Futura PT W01 Book"/>
              </a:rPr>
              <a:t>Cranko</a:t>
            </a:r>
            <a:r>
              <a:rPr lang="en-US" altLang="zh-CN" sz="1200" b="0" i="0" dirty="0">
                <a:solidFill>
                  <a:srgbClr val="000000"/>
                </a:solidFill>
                <a:effectLst/>
                <a:latin typeface="Futura PT W01 Book"/>
              </a:rPr>
              <a:t>) </a:t>
            </a:r>
            <a:r>
              <a:rPr lang="zh-CN" altLang="en-US" sz="1200" b="0" i="0" dirty="0">
                <a:solidFill>
                  <a:srgbClr val="000000"/>
                </a:solidFill>
                <a:effectLst/>
                <a:latin typeface="Futura PT W01 Book"/>
              </a:rPr>
              <a:t>在大都会歌剧院 </a:t>
            </a:r>
            <a:r>
              <a:rPr lang="en-US" altLang="zh-CN" sz="1200" b="0" i="0" dirty="0">
                <a:solidFill>
                  <a:srgbClr val="000000"/>
                </a:solidFill>
                <a:effectLst/>
                <a:latin typeface="Futura PT W01 Book"/>
              </a:rPr>
              <a:t>(Metropolitan Opera) </a:t>
            </a:r>
            <a:r>
              <a:rPr lang="zh-CN" altLang="en-US" sz="1200" b="0" i="0" dirty="0">
                <a:solidFill>
                  <a:srgbClr val="000000"/>
                </a:solidFill>
                <a:effectLst/>
                <a:latin typeface="Futura PT W01 Book"/>
              </a:rPr>
              <a:t>的胜利演出季中，克兰科 </a:t>
            </a:r>
            <a:r>
              <a:rPr lang="en-US" altLang="zh-CN" sz="1200" b="0" i="0" dirty="0">
                <a:solidFill>
                  <a:srgbClr val="000000"/>
                </a:solidFill>
                <a:effectLst/>
                <a:latin typeface="Futura PT W01 Book"/>
              </a:rPr>
              <a:t>(</a:t>
            </a:r>
            <a:r>
              <a:rPr lang="en-US" altLang="zh-CN" sz="1200" b="0" i="0" dirty="0" err="1">
                <a:solidFill>
                  <a:srgbClr val="000000"/>
                </a:solidFill>
                <a:effectLst/>
                <a:latin typeface="Futura PT W01 Book"/>
              </a:rPr>
              <a:t>Cranko</a:t>
            </a:r>
            <a:r>
              <a:rPr lang="en-US" altLang="zh-CN" sz="1200" b="0" i="0" dirty="0">
                <a:solidFill>
                  <a:srgbClr val="000000"/>
                </a:solidFill>
                <a:effectLst/>
                <a:latin typeface="Futura PT W01 Book"/>
              </a:rPr>
              <a:t>) </a:t>
            </a:r>
            <a:r>
              <a:rPr lang="zh-CN" altLang="en-US" sz="1200" b="0" i="0" dirty="0">
                <a:solidFill>
                  <a:srgbClr val="000000"/>
                </a:solidFill>
                <a:effectLst/>
                <a:latin typeface="Futura PT W01 Book"/>
              </a:rPr>
              <a:t>讲故事的天赋、清晰、戏剧性的结构以及他掌握双人舞艺术的非凡方式征服了纽约的观众。</a:t>
            </a:r>
            <a:r>
              <a:rPr lang="en-US" altLang="zh-CN" sz="1200" b="0" i="0" dirty="0">
                <a:solidFill>
                  <a:srgbClr val="000000"/>
                </a:solidFill>
                <a:effectLst/>
                <a:latin typeface="Futura PT W01 Book"/>
              </a:rPr>
              <a:t>1973 </a:t>
            </a:r>
            <a:r>
              <a:rPr lang="zh-CN" altLang="en-US" sz="1200" b="0" i="0" dirty="0">
                <a:solidFill>
                  <a:srgbClr val="000000"/>
                </a:solidFill>
                <a:effectLst/>
                <a:latin typeface="Futura PT W01 Book"/>
              </a:rPr>
              <a:t>年 </a:t>
            </a:r>
            <a:r>
              <a:rPr lang="en-US" altLang="zh-CN" sz="1200" b="0" i="0" dirty="0">
                <a:solidFill>
                  <a:srgbClr val="000000"/>
                </a:solidFill>
                <a:effectLst/>
                <a:latin typeface="Futura PT W01 Book"/>
              </a:rPr>
              <a:t>6 </a:t>
            </a:r>
            <a:r>
              <a:rPr lang="zh-CN" altLang="en-US" sz="1200" b="0" i="0" dirty="0">
                <a:solidFill>
                  <a:srgbClr val="000000"/>
                </a:solidFill>
                <a:effectLst/>
                <a:latin typeface="Futura PT W01 Book"/>
              </a:rPr>
              <a:t>月 </a:t>
            </a:r>
            <a:r>
              <a:rPr lang="en-US" altLang="zh-CN" sz="1200" b="0" i="0" dirty="0">
                <a:solidFill>
                  <a:srgbClr val="000000"/>
                </a:solidFill>
                <a:effectLst/>
                <a:latin typeface="Futura PT W01 Book"/>
              </a:rPr>
              <a:t>26 </a:t>
            </a:r>
            <a:r>
              <a:rPr lang="zh-CN" altLang="en-US" sz="1200" b="0" i="0" dirty="0">
                <a:solidFill>
                  <a:srgbClr val="000000"/>
                </a:solidFill>
                <a:effectLst/>
                <a:latin typeface="Futura PT W01 Book"/>
              </a:rPr>
              <a:t>日，约翰</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克兰科 </a:t>
            </a:r>
            <a:r>
              <a:rPr lang="en-US" altLang="zh-CN" sz="1200" b="0" i="0" dirty="0">
                <a:solidFill>
                  <a:srgbClr val="000000"/>
                </a:solidFill>
                <a:effectLst/>
                <a:latin typeface="Futura PT W01 Book"/>
              </a:rPr>
              <a:t>(John </a:t>
            </a:r>
            <a:r>
              <a:rPr lang="en-US" altLang="zh-CN" sz="1200" b="0" i="0" dirty="0" err="1">
                <a:solidFill>
                  <a:srgbClr val="000000"/>
                </a:solidFill>
                <a:effectLst/>
                <a:latin typeface="Futura PT W01 Book"/>
              </a:rPr>
              <a:t>Cranko</a:t>
            </a:r>
            <a:r>
              <a:rPr lang="en-US" altLang="zh-CN" sz="1200" b="0" i="0" dirty="0">
                <a:solidFill>
                  <a:srgbClr val="000000"/>
                </a:solidFill>
                <a:effectLst/>
                <a:latin typeface="Futura PT W01 Book"/>
              </a:rPr>
              <a:t>)</a:t>
            </a:r>
            <a:r>
              <a:rPr lang="zh-CN" altLang="en-US" sz="1200" b="0" i="0" dirty="0">
                <a:solidFill>
                  <a:srgbClr val="000000"/>
                </a:solidFill>
                <a:effectLst/>
                <a:latin typeface="Futura PT W01 Book"/>
              </a:rPr>
              <a:t>在从成功的美国之旅返回的航班上意外死亡。</a:t>
            </a:r>
          </a:p>
          <a:p>
            <a:pPr algn="l"/>
            <a:endParaRPr lang="zh-CN" altLang="en-US" sz="1200" b="0" i="0" cap="all" dirty="0">
              <a:solidFill>
                <a:srgbClr val="000000"/>
              </a:solidFill>
              <a:effectLst/>
              <a:latin typeface="Futura PT W01 Light"/>
            </a:endParaRPr>
          </a:p>
        </p:txBody>
      </p:sp>
      <p:pic>
        <p:nvPicPr>
          <p:cNvPr id="6" name="Grafik 5" descr="Ein Bild, das Text enthält.&#10;&#10;Automatisch generierte Beschreibung">
            <a:extLst>
              <a:ext uri="{FF2B5EF4-FFF2-40B4-BE49-F238E27FC236}">
                <a16:creationId xmlns:a16="http://schemas.microsoft.com/office/drawing/2014/main" id="{3BEA938C-9782-6256-B953-118109A295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5386" y="5022240"/>
            <a:ext cx="3057614" cy="1443873"/>
          </a:xfrm>
          <a:prstGeom prst="rect">
            <a:avLst/>
          </a:prstGeom>
        </p:spPr>
      </p:pic>
    </p:spTree>
    <p:extLst>
      <p:ext uri="{BB962C8B-B14F-4D97-AF65-F5344CB8AC3E}">
        <p14:creationId xmlns:p14="http://schemas.microsoft.com/office/powerpoint/2010/main" val="1258112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62ABC4B-37D8-4218-BDD8-6DF6A00C0C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238" y="0"/>
            <a:ext cx="990352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Grafik 4" descr="Ein Bild, das Person, Sport, Tänzer enthält.&#10;&#10;Automatisch generierte Beschreibung">
            <a:extLst>
              <a:ext uri="{FF2B5EF4-FFF2-40B4-BE49-F238E27FC236}">
                <a16:creationId xmlns:a16="http://schemas.microsoft.com/office/drawing/2014/main" id="{C3DFB3B8-9F04-39C0-B9A4-8A26F094E7AF}"/>
              </a:ext>
            </a:extLst>
          </p:cNvPr>
          <p:cNvPicPr>
            <a:picLocks noChangeAspect="1"/>
          </p:cNvPicPr>
          <p:nvPr/>
        </p:nvPicPr>
        <p:blipFill rotWithShape="1">
          <a:blip r:embed="rId2">
            <a:extLst>
              <a:ext uri="{28A0092B-C50C-407E-A947-70E740481C1C}">
                <a14:useLocalDpi xmlns:a14="http://schemas.microsoft.com/office/drawing/2010/main" val="0"/>
              </a:ext>
            </a:extLst>
          </a:blip>
          <a:srcRect t="1961" r="-1" b="-1"/>
          <a:stretch/>
        </p:blipFill>
        <p:spPr>
          <a:xfrm>
            <a:off x="261405" y="321732"/>
            <a:ext cx="4610854" cy="3017405"/>
          </a:xfrm>
          <a:prstGeom prst="rect">
            <a:avLst/>
          </a:prstGeom>
        </p:spPr>
      </p:pic>
      <p:pic>
        <p:nvPicPr>
          <p:cNvPr id="3" name="Grafik 2">
            <a:extLst>
              <a:ext uri="{FF2B5EF4-FFF2-40B4-BE49-F238E27FC236}">
                <a16:creationId xmlns:a16="http://schemas.microsoft.com/office/drawing/2014/main" id="{74F905C6-3A6D-2698-8562-37044BA98953}"/>
              </a:ext>
            </a:extLst>
          </p:cNvPr>
          <p:cNvPicPr>
            <a:picLocks noChangeAspect="1"/>
          </p:cNvPicPr>
          <p:nvPr/>
        </p:nvPicPr>
        <p:blipFill rotWithShape="1">
          <a:blip r:embed="rId3">
            <a:extLst>
              <a:ext uri="{28A0092B-C50C-407E-A947-70E740481C1C}">
                <a14:useLocalDpi xmlns:a14="http://schemas.microsoft.com/office/drawing/2010/main" val="0"/>
              </a:ext>
            </a:extLst>
          </a:blip>
          <a:srcRect t="5155" r="-1" b="4194"/>
          <a:stretch/>
        </p:blipFill>
        <p:spPr>
          <a:xfrm>
            <a:off x="261405" y="3510853"/>
            <a:ext cx="4610854" cy="2789954"/>
          </a:xfrm>
          <a:prstGeom prst="rect">
            <a:avLst/>
          </a:prstGeom>
        </p:spPr>
      </p:pic>
      <p:pic>
        <p:nvPicPr>
          <p:cNvPr id="7" name="Grafik 6" descr="Ein Bild, das Person, Sport, Tänzer enthält.&#10;&#10;Automatisch generierte Beschreibung">
            <a:extLst>
              <a:ext uri="{FF2B5EF4-FFF2-40B4-BE49-F238E27FC236}">
                <a16:creationId xmlns:a16="http://schemas.microsoft.com/office/drawing/2014/main" id="{E589BBA9-4818-66C0-563F-9A3AC7EA947A}"/>
              </a:ext>
            </a:extLst>
          </p:cNvPr>
          <p:cNvPicPr>
            <a:picLocks noChangeAspect="1"/>
          </p:cNvPicPr>
          <p:nvPr/>
        </p:nvPicPr>
        <p:blipFill rotWithShape="1">
          <a:blip r:embed="rId4">
            <a:extLst>
              <a:ext uri="{28A0092B-C50C-407E-A947-70E740481C1C}">
                <a14:useLocalDpi xmlns:a14="http://schemas.microsoft.com/office/drawing/2010/main" val="0"/>
              </a:ext>
            </a:extLst>
          </a:blip>
          <a:srcRect l="17777" r="30941" b="1"/>
          <a:stretch/>
        </p:blipFill>
        <p:spPr>
          <a:xfrm>
            <a:off x="5033740" y="321733"/>
            <a:ext cx="4610854" cy="5979074"/>
          </a:xfrm>
          <a:prstGeom prst="rect">
            <a:avLst/>
          </a:prstGeom>
        </p:spPr>
      </p:pic>
    </p:spTree>
    <p:extLst>
      <p:ext uri="{BB962C8B-B14F-4D97-AF65-F5344CB8AC3E}">
        <p14:creationId xmlns:p14="http://schemas.microsoft.com/office/powerpoint/2010/main" val="1277758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Bekleidung enthält.&#10;&#10;Automatisch generierte Beschreibung">
            <a:extLst>
              <a:ext uri="{FF2B5EF4-FFF2-40B4-BE49-F238E27FC236}">
                <a16:creationId xmlns:a16="http://schemas.microsoft.com/office/drawing/2014/main" id="{21DC8701-2CBD-37C3-DE22-EDCFD74A87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02871"/>
            <a:ext cx="9906000" cy="4953000"/>
          </a:xfrm>
          <a:prstGeom prst="rect">
            <a:avLst/>
          </a:prstGeom>
        </p:spPr>
      </p:pic>
      <p:sp>
        <p:nvSpPr>
          <p:cNvPr id="5" name="Textfeld 4">
            <a:extLst>
              <a:ext uri="{FF2B5EF4-FFF2-40B4-BE49-F238E27FC236}">
                <a16:creationId xmlns:a16="http://schemas.microsoft.com/office/drawing/2014/main" id="{D63E08EE-3639-1861-285B-C7E8F13E66C6}"/>
              </a:ext>
            </a:extLst>
          </p:cNvPr>
          <p:cNvSpPr txBox="1"/>
          <p:nvPr/>
        </p:nvSpPr>
        <p:spPr>
          <a:xfrm>
            <a:off x="0" y="455907"/>
            <a:ext cx="5029200" cy="492443"/>
          </a:xfrm>
          <a:prstGeom prst="rect">
            <a:avLst/>
          </a:prstGeom>
          <a:noFill/>
        </p:spPr>
        <p:txBody>
          <a:bodyPr wrap="square">
            <a:spAutoFit/>
          </a:bodyPr>
          <a:lstStyle/>
          <a:p>
            <a:pPr algn="l"/>
            <a:r>
              <a:rPr lang="en-US" sz="2600" b="1" i="0" cap="all" dirty="0" err="1">
                <a:solidFill>
                  <a:srgbClr val="000000"/>
                </a:solidFill>
                <a:effectLst/>
                <a:latin typeface="Futura PT W01 Light"/>
              </a:rPr>
              <a:t>Messa</a:t>
            </a:r>
            <a:r>
              <a:rPr lang="en-US" sz="2600" b="1" i="0" cap="all" dirty="0">
                <a:solidFill>
                  <a:srgbClr val="000000"/>
                </a:solidFill>
                <a:effectLst/>
                <a:latin typeface="Futura PT W01 Light"/>
              </a:rPr>
              <a:t> da Requiem</a:t>
            </a:r>
          </a:p>
        </p:txBody>
      </p:sp>
      <p:pic>
        <p:nvPicPr>
          <p:cNvPr id="7" name="Grafik 6" descr="Ein Bild, das Natur, Wolke enthält.&#10;&#10;Automatisch generierte Beschreibung">
            <a:extLst>
              <a:ext uri="{FF2B5EF4-FFF2-40B4-BE49-F238E27FC236}">
                <a16:creationId xmlns:a16="http://schemas.microsoft.com/office/drawing/2014/main" id="{167043D0-7FF6-875E-3D3D-5379203352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52500"/>
            <a:ext cx="9906000" cy="4953000"/>
          </a:xfrm>
          <a:prstGeom prst="rect">
            <a:avLst/>
          </a:prstGeom>
        </p:spPr>
      </p:pic>
      <p:pic>
        <p:nvPicPr>
          <p:cNvPr id="2" name="Grafik 1" descr="Ein Bild, das Text enthält.&#10;&#10;Automatisch generierte Beschreibung">
            <a:extLst>
              <a:ext uri="{FF2B5EF4-FFF2-40B4-BE49-F238E27FC236}">
                <a16:creationId xmlns:a16="http://schemas.microsoft.com/office/drawing/2014/main" id="{AF32824B-1FE1-83FB-E255-68B4B00CE5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90114" y="5932714"/>
            <a:ext cx="1915886" cy="904724"/>
          </a:xfrm>
          <a:prstGeom prst="rect">
            <a:avLst/>
          </a:prstGeom>
        </p:spPr>
      </p:pic>
    </p:spTree>
    <p:extLst>
      <p:ext uri="{BB962C8B-B14F-4D97-AF65-F5344CB8AC3E}">
        <p14:creationId xmlns:p14="http://schemas.microsoft.com/office/powerpoint/2010/main" val="4225707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Bekleidung enthält.&#10;&#10;Automatisch generierte Beschreibung">
            <a:extLst>
              <a:ext uri="{FF2B5EF4-FFF2-40B4-BE49-F238E27FC236}">
                <a16:creationId xmlns:a16="http://schemas.microsoft.com/office/drawing/2014/main" id="{21DC8701-2CBD-37C3-DE22-EDCFD74A87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02871"/>
            <a:ext cx="9906000" cy="4953000"/>
          </a:xfrm>
          <a:prstGeom prst="rect">
            <a:avLst/>
          </a:prstGeom>
        </p:spPr>
      </p:pic>
      <p:sp>
        <p:nvSpPr>
          <p:cNvPr id="5" name="Textfeld 4">
            <a:extLst>
              <a:ext uri="{FF2B5EF4-FFF2-40B4-BE49-F238E27FC236}">
                <a16:creationId xmlns:a16="http://schemas.microsoft.com/office/drawing/2014/main" id="{D63E08EE-3639-1861-285B-C7E8F13E66C6}"/>
              </a:ext>
            </a:extLst>
          </p:cNvPr>
          <p:cNvSpPr txBox="1"/>
          <p:nvPr/>
        </p:nvSpPr>
        <p:spPr>
          <a:xfrm>
            <a:off x="115751" y="615043"/>
            <a:ext cx="5029200" cy="492443"/>
          </a:xfrm>
          <a:prstGeom prst="rect">
            <a:avLst/>
          </a:prstGeom>
          <a:noFill/>
        </p:spPr>
        <p:txBody>
          <a:bodyPr wrap="square">
            <a:spAutoFit/>
          </a:bodyPr>
          <a:lstStyle/>
          <a:p>
            <a:pPr algn="l"/>
            <a:r>
              <a:rPr lang="en-US" sz="2600" b="1" i="0" cap="all" dirty="0" err="1">
                <a:solidFill>
                  <a:srgbClr val="000000"/>
                </a:solidFill>
                <a:effectLst/>
                <a:latin typeface="Futura PT W01 Light"/>
              </a:rPr>
              <a:t>EKMAN|</a:t>
            </a:r>
            <a:r>
              <a:rPr lang="en-US" altLang="zh-CN" sz="2600" b="1" i="0" cap="all" dirty="0" err="1">
                <a:solidFill>
                  <a:srgbClr val="000000"/>
                </a:solidFill>
                <a:effectLst/>
                <a:latin typeface="Futura PT W01 Light"/>
              </a:rPr>
              <a:t>Eyal</a:t>
            </a:r>
            <a:r>
              <a:rPr lang="en-US" sz="2600" b="1" i="0" cap="all" dirty="0">
                <a:solidFill>
                  <a:srgbClr val="000000"/>
                </a:solidFill>
                <a:effectLst/>
                <a:latin typeface="Futura PT W01 Light"/>
              </a:rPr>
              <a:t> </a:t>
            </a:r>
          </a:p>
        </p:txBody>
      </p:sp>
      <p:pic>
        <p:nvPicPr>
          <p:cNvPr id="2" name="Grafik 1" descr="Ein Bild, das Text enthält.&#10;&#10;Automatisch generierte Beschreibung">
            <a:extLst>
              <a:ext uri="{FF2B5EF4-FFF2-40B4-BE49-F238E27FC236}">
                <a16:creationId xmlns:a16="http://schemas.microsoft.com/office/drawing/2014/main" id="{8CEABA7C-4859-0010-FB97-E714CAD09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0114" y="5932714"/>
            <a:ext cx="1915886" cy="904724"/>
          </a:xfrm>
          <a:prstGeom prst="rect">
            <a:avLst/>
          </a:prstGeom>
        </p:spPr>
      </p:pic>
    </p:spTree>
    <p:extLst>
      <p:ext uri="{BB962C8B-B14F-4D97-AF65-F5344CB8AC3E}">
        <p14:creationId xmlns:p14="http://schemas.microsoft.com/office/powerpoint/2010/main" val="3882591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891723A4-137A-D9E2-8808-309E28B85FB1}"/>
              </a:ext>
            </a:extLst>
          </p:cNvPr>
          <p:cNvSpPr txBox="1"/>
          <p:nvPr/>
        </p:nvSpPr>
        <p:spPr>
          <a:xfrm>
            <a:off x="0" y="0"/>
            <a:ext cx="4953000" cy="1954381"/>
          </a:xfrm>
          <a:prstGeom prst="rect">
            <a:avLst/>
          </a:prstGeom>
          <a:noFill/>
        </p:spPr>
        <p:txBody>
          <a:bodyPr wrap="square">
            <a:spAutoFit/>
          </a:bodyPr>
          <a:lstStyle/>
          <a:p>
            <a:pPr algn="l"/>
            <a:r>
              <a:rPr lang="de-DE" sz="1100" b="1" i="0" cap="all" dirty="0">
                <a:solidFill>
                  <a:srgbClr val="000000"/>
                </a:solidFill>
                <a:effectLst/>
                <a:latin typeface="Futura PT W01 Book"/>
              </a:rPr>
              <a:t>LIB</a:t>
            </a:r>
          </a:p>
          <a:p>
            <a:pPr algn="l"/>
            <a:r>
              <a:rPr lang="de-DE" sz="1100" b="0" i="0" dirty="0">
                <a:solidFill>
                  <a:srgbClr val="000000"/>
                </a:solidFill>
                <a:effectLst/>
                <a:latin typeface="Futura PT W01 Book"/>
              </a:rPr>
              <a:t>Stück von Alexander Ekman</a:t>
            </a:r>
          </a:p>
          <a:p>
            <a:pPr algn="l"/>
            <a:endParaRPr lang="en-US" sz="1100" dirty="0">
              <a:solidFill>
                <a:srgbClr val="000000"/>
              </a:solidFill>
              <a:latin typeface="Futura PT W01 Book"/>
            </a:endParaRPr>
          </a:p>
          <a:p>
            <a:pPr algn="l"/>
            <a:r>
              <a:rPr lang="en-US" altLang="zh-CN" sz="1100" b="0" i="0" dirty="0">
                <a:solidFill>
                  <a:srgbClr val="000000"/>
                </a:solidFill>
                <a:effectLst/>
                <a:latin typeface="Futura PT W01 Book"/>
              </a:rPr>
              <a:t>Alexander Ekman </a:t>
            </a:r>
            <a:r>
              <a:rPr lang="zh-CN" altLang="en-US" sz="1100" b="0" i="0" dirty="0">
                <a:solidFill>
                  <a:srgbClr val="000000"/>
                </a:solidFill>
                <a:effectLst/>
                <a:latin typeface="Futura PT W01 Book"/>
              </a:rPr>
              <a:t>以其快节奏、幽默的作品而闻名，他有效地展示了这些作品的机智。对他来说，重要的是要找到大多数同时代人都能认同的主题，既能娱乐观众又能质疑观众。自 </a:t>
            </a:r>
            <a:r>
              <a:rPr lang="en-US" altLang="zh-CN" sz="1100" b="0" i="0" dirty="0">
                <a:solidFill>
                  <a:srgbClr val="000000"/>
                </a:solidFill>
                <a:effectLst/>
                <a:latin typeface="Futura PT W01 Book"/>
              </a:rPr>
              <a:t>2006 </a:t>
            </a:r>
            <a:r>
              <a:rPr lang="zh-CN" altLang="en-US" sz="1100" b="0" i="0" dirty="0">
                <a:solidFill>
                  <a:srgbClr val="000000"/>
                </a:solidFill>
                <a:effectLst/>
                <a:latin typeface="Futura PT W01 Book"/>
              </a:rPr>
              <a:t>年以来，他一直致力于编舞，并在全球范围内受到追捧。首次作为柏林国家芭蕾舞团的嘉宾，他于 </a:t>
            </a:r>
            <a:r>
              <a:rPr lang="en-US" altLang="zh-CN" sz="1100" b="0" i="0" dirty="0">
                <a:solidFill>
                  <a:srgbClr val="000000"/>
                </a:solidFill>
                <a:effectLst/>
                <a:latin typeface="Futura PT W01 Book"/>
              </a:rPr>
              <a:t>2019 </a:t>
            </a:r>
            <a:r>
              <a:rPr lang="zh-CN" altLang="en-US" sz="1100" b="0" i="0" dirty="0">
                <a:solidFill>
                  <a:srgbClr val="000000"/>
                </a:solidFill>
                <a:effectLst/>
                <a:latin typeface="Futura PT W01 Book"/>
              </a:rPr>
              <a:t>年为该团的第一批独舞者和一名男性独舞者制定了世界首演。</a:t>
            </a:r>
            <a:r>
              <a:rPr lang="en-US" altLang="zh-CN" sz="1100" b="0" i="0" dirty="0">
                <a:solidFill>
                  <a:srgbClr val="000000"/>
                </a:solidFill>
                <a:effectLst/>
                <a:latin typeface="Futura PT W01 Book"/>
              </a:rPr>
              <a:t>Alexander Ekman </a:t>
            </a:r>
            <a:r>
              <a:rPr lang="zh-CN" altLang="en-US" sz="1100" b="0" i="0" dirty="0">
                <a:solidFill>
                  <a:srgbClr val="000000"/>
                </a:solidFill>
                <a:effectLst/>
                <a:latin typeface="Futura PT W01 Book"/>
              </a:rPr>
              <a:t>长期以来一直对发型师 </a:t>
            </a:r>
            <a:r>
              <a:rPr lang="en-US" altLang="zh-CN" sz="1100" b="0" i="0" dirty="0">
                <a:solidFill>
                  <a:srgbClr val="000000"/>
                </a:solidFill>
                <a:effectLst/>
                <a:latin typeface="Futura PT W01 Book"/>
              </a:rPr>
              <a:t>Charlie Le </a:t>
            </a:r>
            <a:r>
              <a:rPr lang="en-US" altLang="zh-CN" sz="1100" b="0" i="0" dirty="0" err="1">
                <a:solidFill>
                  <a:srgbClr val="000000"/>
                </a:solidFill>
                <a:effectLst/>
                <a:latin typeface="Futura PT W01 Book"/>
              </a:rPr>
              <a:t>Mindu</a:t>
            </a:r>
            <a:r>
              <a:rPr lang="en-US" altLang="zh-CN" sz="1100" b="0" i="0" dirty="0">
                <a:solidFill>
                  <a:srgbClr val="000000"/>
                </a:solidFill>
                <a:effectLst/>
                <a:latin typeface="Futura PT W01 Book"/>
              </a:rPr>
              <a:t> </a:t>
            </a:r>
            <a:r>
              <a:rPr lang="zh-CN" altLang="en-US" sz="1100" b="0" i="0" dirty="0">
                <a:solidFill>
                  <a:srgbClr val="000000"/>
                </a:solidFill>
                <a:effectLst/>
                <a:latin typeface="Futura PT W01 Book"/>
              </a:rPr>
              <a:t>的创作着迷，尤其是他的 </a:t>
            </a:r>
            <a:r>
              <a:rPr lang="en-US" altLang="zh-CN" sz="1100" b="0" i="0" dirty="0">
                <a:solidFill>
                  <a:srgbClr val="000000"/>
                </a:solidFill>
                <a:effectLst/>
                <a:latin typeface="Futura PT W01 Book"/>
              </a:rPr>
              <a:t>Chewbacca </a:t>
            </a:r>
            <a:r>
              <a:rPr lang="zh-CN" altLang="en-US" sz="1100" b="0" i="0" dirty="0">
                <a:solidFill>
                  <a:srgbClr val="000000"/>
                </a:solidFill>
                <a:effectLst/>
                <a:latin typeface="Futura PT W01 Book"/>
              </a:rPr>
              <a:t>服装，这些服装将穿着者完全包裹在长发中。</a:t>
            </a:r>
            <a:r>
              <a:rPr lang="en-US" altLang="zh-CN" sz="1100" b="0" i="0" dirty="0">
                <a:solidFill>
                  <a:srgbClr val="000000"/>
                </a:solidFill>
                <a:effectLst/>
                <a:latin typeface="Futura PT W01 Book"/>
              </a:rPr>
              <a:t>Alexander Ekman </a:t>
            </a:r>
            <a:r>
              <a:rPr lang="zh-CN" altLang="en-US" sz="1100" b="0" i="0" dirty="0">
                <a:solidFill>
                  <a:srgbClr val="000000"/>
                </a:solidFill>
                <a:effectLst/>
                <a:latin typeface="Futura PT W01 Book"/>
              </a:rPr>
              <a:t>首次与他合作。他的戏剧 </a:t>
            </a:r>
            <a:r>
              <a:rPr lang="en-US" altLang="zh-CN" sz="1100" b="0" i="0" dirty="0">
                <a:solidFill>
                  <a:srgbClr val="000000"/>
                </a:solidFill>
                <a:effectLst/>
                <a:latin typeface="Futura PT W01 Book"/>
              </a:rPr>
              <a:t>LIB</a:t>
            </a:r>
            <a:r>
              <a:rPr lang="zh-CN" altLang="en-US" sz="1100" b="0" i="0" dirty="0">
                <a:solidFill>
                  <a:srgbClr val="000000"/>
                </a:solidFill>
                <a:effectLst/>
                <a:latin typeface="Futura PT W01 Book"/>
              </a:rPr>
              <a:t>（基于 </a:t>
            </a:r>
            <a:r>
              <a:rPr lang="en-US" altLang="zh-CN" sz="1100" b="0" i="0" dirty="0">
                <a:solidFill>
                  <a:srgbClr val="000000"/>
                </a:solidFill>
                <a:effectLst/>
                <a:latin typeface="Futura PT W01 Book"/>
              </a:rPr>
              <a:t>›liberation‹</a:t>
            </a:r>
            <a:r>
              <a:rPr lang="zh-CN" altLang="en-US" sz="1100" b="0" i="0" dirty="0">
                <a:solidFill>
                  <a:srgbClr val="000000"/>
                </a:solidFill>
                <a:effectLst/>
                <a:latin typeface="Futura PT W01 Book"/>
              </a:rPr>
              <a:t>）不会是 </a:t>
            </a:r>
            <a:r>
              <a:rPr lang="en-US" altLang="zh-CN" sz="1100" b="0" i="0" dirty="0">
                <a:solidFill>
                  <a:srgbClr val="000000"/>
                </a:solidFill>
                <a:effectLst/>
                <a:latin typeface="Futura PT W01 Book"/>
              </a:rPr>
              <a:t>Alexander Ekman </a:t>
            </a:r>
            <a:r>
              <a:rPr lang="zh-CN" altLang="en-US" sz="1100" b="0" i="0" dirty="0">
                <a:solidFill>
                  <a:srgbClr val="000000"/>
                </a:solidFill>
                <a:effectLst/>
                <a:latin typeface="Futura PT W01 Book"/>
              </a:rPr>
              <a:t>的作品，</a:t>
            </a:r>
            <a:endParaRPr lang="en-US" sz="1100" b="0" i="0" dirty="0">
              <a:solidFill>
                <a:srgbClr val="000000"/>
              </a:solidFill>
              <a:effectLst/>
              <a:latin typeface="Futura PT W01 Book"/>
            </a:endParaRPr>
          </a:p>
        </p:txBody>
      </p:sp>
      <p:sp>
        <p:nvSpPr>
          <p:cNvPr id="5" name="Textfeld 4">
            <a:extLst>
              <a:ext uri="{FF2B5EF4-FFF2-40B4-BE49-F238E27FC236}">
                <a16:creationId xmlns:a16="http://schemas.microsoft.com/office/drawing/2014/main" id="{E4D88D96-74FF-32E0-597E-3B304AE59393}"/>
              </a:ext>
            </a:extLst>
          </p:cNvPr>
          <p:cNvSpPr txBox="1"/>
          <p:nvPr/>
        </p:nvSpPr>
        <p:spPr>
          <a:xfrm>
            <a:off x="4953000" y="0"/>
            <a:ext cx="4953000" cy="1615827"/>
          </a:xfrm>
          <a:prstGeom prst="rect">
            <a:avLst/>
          </a:prstGeom>
          <a:noFill/>
        </p:spPr>
        <p:txBody>
          <a:bodyPr wrap="square">
            <a:spAutoFit/>
          </a:bodyPr>
          <a:lstStyle/>
          <a:p>
            <a:pPr algn="l"/>
            <a:r>
              <a:rPr lang="de-DE" sz="1100" b="1" i="0" cap="all" dirty="0">
                <a:solidFill>
                  <a:srgbClr val="000000"/>
                </a:solidFill>
                <a:effectLst/>
                <a:latin typeface="Futura PT W01 Book"/>
              </a:rPr>
              <a:t>STRONG</a:t>
            </a:r>
          </a:p>
          <a:p>
            <a:pPr algn="l"/>
            <a:r>
              <a:rPr lang="de-DE" sz="1100" b="0" i="0" dirty="0">
                <a:solidFill>
                  <a:srgbClr val="000000"/>
                </a:solidFill>
                <a:effectLst/>
                <a:latin typeface="Futura PT W01 Book"/>
              </a:rPr>
              <a:t>Tanzstück von Sharon </a:t>
            </a:r>
            <a:r>
              <a:rPr lang="de-DE" sz="1100" b="0" i="0" dirty="0" err="1">
                <a:solidFill>
                  <a:srgbClr val="000000"/>
                </a:solidFill>
                <a:effectLst/>
                <a:latin typeface="Futura PT W01 Book"/>
              </a:rPr>
              <a:t>Eyal</a:t>
            </a:r>
            <a:br>
              <a:rPr lang="de-DE" sz="1100" b="0" i="0" dirty="0">
                <a:solidFill>
                  <a:srgbClr val="000000"/>
                </a:solidFill>
                <a:effectLst/>
                <a:latin typeface="Futura PT W01 Book"/>
              </a:rPr>
            </a:br>
            <a:r>
              <a:rPr lang="de-DE" sz="1100" b="0" i="0" dirty="0">
                <a:solidFill>
                  <a:srgbClr val="000000"/>
                </a:solidFill>
                <a:effectLst/>
                <a:latin typeface="Futura PT W01 Book"/>
              </a:rPr>
              <a:t>Musik von Ori </a:t>
            </a:r>
            <a:r>
              <a:rPr lang="de-DE" sz="1100" b="0" i="0" dirty="0" err="1">
                <a:solidFill>
                  <a:srgbClr val="000000"/>
                </a:solidFill>
                <a:effectLst/>
                <a:latin typeface="Futura PT W01 Book"/>
              </a:rPr>
              <a:t>Lichtik</a:t>
            </a:r>
            <a:endParaRPr lang="de-DE" sz="1100" b="0" i="0" dirty="0">
              <a:solidFill>
                <a:srgbClr val="000000"/>
              </a:solidFill>
              <a:effectLst/>
              <a:latin typeface="Futura PT W01 Book"/>
            </a:endParaRPr>
          </a:p>
          <a:p>
            <a:pPr algn="l"/>
            <a:endParaRPr lang="en-US" sz="1100" dirty="0">
              <a:solidFill>
                <a:srgbClr val="000000"/>
              </a:solidFill>
              <a:latin typeface="Futura PT W01 Book"/>
            </a:endParaRPr>
          </a:p>
          <a:p>
            <a:pPr algn="l"/>
            <a:r>
              <a:rPr lang="en-US" altLang="zh-CN" sz="1100" b="0" i="0" dirty="0">
                <a:solidFill>
                  <a:srgbClr val="000000"/>
                </a:solidFill>
                <a:effectLst/>
                <a:latin typeface="Futura PT W01 Book"/>
              </a:rPr>
              <a:t>Sharon </a:t>
            </a:r>
            <a:r>
              <a:rPr lang="en-US" altLang="zh-CN" sz="1100" b="0" i="0" dirty="0" err="1">
                <a:solidFill>
                  <a:srgbClr val="000000"/>
                </a:solidFill>
                <a:effectLst/>
                <a:latin typeface="Futura PT W01 Book"/>
              </a:rPr>
              <a:t>Eyal</a:t>
            </a:r>
            <a:r>
              <a:rPr lang="en-US" altLang="zh-CN" sz="1100" b="0" i="0" dirty="0">
                <a:solidFill>
                  <a:srgbClr val="000000"/>
                </a:solidFill>
                <a:effectLst/>
                <a:latin typeface="Futura PT W01 Book"/>
              </a:rPr>
              <a:t> </a:t>
            </a:r>
            <a:r>
              <a:rPr lang="zh-CN" altLang="en-US" sz="1100" b="0" i="0" dirty="0">
                <a:solidFill>
                  <a:srgbClr val="000000"/>
                </a:solidFill>
                <a:effectLst/>
                <a:latin typeface="Futura PT W01 Book"/>
              </a:rPr>
              <a:t>的编舞可以说是在精确与假定的过度之间进行的充满活力的实验，它们触动了观众和舞者的神经。这位毫不妥协的以色列编舞早已找到了非常个性化、明确无误的艺术标志，不仅受 </a:t>
            </a:r>
            <a:r>
              <a:rPr lang="en-US" altLang="zh-CN" sz="1100" b="0" i="0" dirty="0">
                <a:solidFill>
                  <a:srgbClr val="000000"/>
                </a:solidFill>
                <a:effectLst/>
                <a:latin typeface="Futura PT W01 Book"/>
              </a:rPr>
              <a:t>Dior </a:t>
            </a:r>
            <a:r>
              <a:rPr lang="zh-CN" altLang="en-US" sz="1100" b="0" i="0" dirty="0">
                <a:solidFill>
                  <a:srgbClr val="000000"/>
                </a:solidFill>
                <a:effectLst/>
                <a:latin typeface="Futura PT W01 Book"/>
              </a:rPr>
              <a:t>品牌委托设计了最后一场时装秀，而且越来越征服欧洲舞蹈舞台。在为柏林创作的作品中，她亲自探索了与国家芭蕾舞团的舞者一起诠释她的作品所需的情感真实性。</a:t>
            </a:r>
            <a:endParaRPr lang="en-US" sz="1100" b="0" i="0" dirty="0">
              <a:solidFill>
                <a:srgbClr val="000000"/>
              </a:solidFill>
              <a:effectLst/>
              <a:latin typeface="Futura PT W01 Book"/>
            </a:endParaRPr>
          </a:p>
        </p:txBody>
      </p:sp>
      <p:pic>
        <p:nvPicPr>
          <p:cNvPr id="8" name="Grafik 7" descr="Ein Bild, das Bekleidung enthält.&#10;&#10;Automatisch generierte Beschreibung">
            <a:extLst>
              <a:ext uri="{FF2B5EF4-FFF2-40B4-BE49-F238E27FC236}">
                <a16:creationId xmlns:a16="http://schemas.microsoft.com/office/drawing/2014/main" id="{97D79CB0-584B-C2AB-EF31-A232FC0EB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342" y="1954381"/>
            <a:ext cx="9416143" cy="4708072"/>
          </a:xfrm>
          <a:prstGeom prst="rect">
            <a:avLst/>
          </a:prstGeom>
        </p:spPr>
      </p:pic>
    </p:spTree>
    <p:extLst>
      <p:ext uri="{BB962C8B-B14F-4D97-AF65-F5344CB8AC3E}">
        <p14:creationId xmlns:p14="http://schemas.microsoft.com/office/powerpoint/2010/main" val="1359369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Grafik 17" descr="Ein Bild, das Säugetier, suchend, dunkel, starrend enthält.&#10;&#10;Automatisch generierte Beschreibung">
            <a:extLst>
              <a:ext uri="{FF2B5EF4-FFF2-40B4-BE49-F238E27FC236}">
                <a16:creationId xmlns:a16="http://schemas.microsoft.com/office/drawing/2014/main" id="{C62D3566-EEF0-0B1C-DD25-0221FE113EA0}"/>
              </a:ext>
            </a:extLst>
          </p:cNvPr>
          <p:cNvPicPr>
            <a:picLocks noChangeAspect="1"/>
          </p:cNvPicPr>
          <p:nvPr/>
        </p:nvPicPr>
        <p:blipFill rotWithShape="1">
          <a:blip r:embed="rId2">
            <a:extLst>
              <a:ext uri="{28A0092B-C50C-407E-A947-70E740481C1C}">
                <a14:useLocalDpi xmlns:a14="http://schemas.microsoft.com/office/drawing/2010/main" val="0"/>
              </a:ext>
            </a:extLst>
          </a:blip>
          <a:srcRect r="619"/>
          <a:stretch/>
        </p:blipFill>
        <p:spPr>
          <a:xfrm>
            <a:off x="161475" y="171717"/>
            <a:ext cx="4715835" cy="3167426"/>
          </a:xfrm>
          <a:prstGeom prst="rect">
            <a:avLst/>
          </a:prstGeom>
        </p:spPr>
      </p:pic>
      <p:pic>
        <p:nvPicPr>
          <p:cNvPr id="13" name="Grafik 12" descr="Ein Bild, das Katze enthält.&#10;&#10;Automatisch generierte Beschreibung">
            <a:extLst>
              <a:ext uri="{FF2B5EF4-FFF2-40B4-BE49-F238E27FC236}">
                <a16:creationId xmlns:a16="http://schemas.microsoft.com/office/drawing/2014/main" id="{70F5F752-E6A6-9768-9655-F7B3A8AF852C}"/>
              </a:ext>
            </a:extLst>
          </p:cNvPr>
          <p:cNvPicPr>
            <a:picLocks noChangeAspect="1"/>
          </p:cNvPicPr>
          <p:nvPr/>
        </p:nvPicPr>
        <p:blipFill rotWithShape="1">
          <a:blip r:embed="rId3">
            <a:extLst>
              <a:ext uri="{28A0092B-C50C-407E-A947-70E740481C1C}">
                <a14:useLocalDpi xmlns:a14="http://schemas.microsoft.com/office/drawing/2010/main" val="0"/>
              </a:ext>
            </a:extLst>
          </a:blip>
          <a:srcRect r="1101" b="3"/>
          <a:stretch/>
        </p:blipFill>
        <p:spPr>
          <a:xfrm>
            <a:off x="5033740" y="171717"/>
            <a:ext cx="4710780" cy="3167426"/>
          </a:xfrm>
          <a:prstGeom prst="rect">
            <a:avLst/>
          </a:prstGeom>
        </p:spPr>
      </p:pic>
      <p:pic>
        <p:nvPicPr>
          <p:cNvPr id="16" name="Grafik 15" descr="Ein Bild, das Säugetier, Pferd enthält.&#10;&#10;Automatisch generierte Beschreibung">
            <a:extLst>
              <a:ext uri="{FF2B5EF4-FFF2-40B4-BE49-F238E27FC236}">
                <a16:creationId xmlns:a16="http://schemas.microsoft.com/office/drawing/2014/main" id="{AB73350B-4F38-BE8F-628F-D2E578DE02F4}"/>
              </a:ext>
            </a:extLst>
          </p:cNvPr>
          <p:cNvPicPr>
            <a:picLocks noChangeAspect="1"/>
          </p:cNvPicPr>
          <p:nvPr/>
        </p:nvPicPr>
        <p:blipFill rotWithShape="1">
          <a:blip r:embed="rId4">
            <a:extLst>
              <a:ext uri="{28A0092B-C50C-407E-A947-70E740481C1C}">
                <a14:useLocalDpi xmlns:a14="http://schemas.microsoft.com/office/drawing/2010/main" val="0"/>
              </a:ext>
            </a:extLst>
          </a:blip>
          <a:srcRect t="11368" r="3" b="3"/>
          <a:stretch/>
        </p:blipFill>
        <p:spPr>
          <a:xfrm>
            <a:off x="161475" y="3510858"/>
            <a:ext cx="4715835" cy="2789948"/>
          </a:xfrm>
          <a:prstGeom prst="rect">
            <a:avLst/>
          </a:prstGeom>
        </p:spPr>
      </p:pic>
      <p:pic>
        <p:nvPicPr>
          <p:cNvPr id="11" name="Grafik 10" descr="Ein Bild, das Text, Person, Skulptur, Gruppe enthält.&#10;&#10;Automatisch generierte Beschreibung">
            <a:extLst>
              <a:ext uri="{FF2B5EF4-FFF2-40B4-BE49-F238E27FC236}">
                <a16:creationId xmlns:a16="http://schemas.microsoft.com/office/drawing/2014/main" id="{AB84C088-4503-521C-1EE5-E89461C36115}"/>
              </a:ext>
            </a:extLst>
          </p:cNvPr>
          <p:cNvPicPr>
            <a:picLocks noChangeAspect="1"/>
          </p:cNvPicPr>
          <p:nvPr/>
        </p:nvPicPr>
        <p:blipFill rotWithShape="1">
          <a:blip r:embed="rId5">
            <a:extLst>
              <a:ext uri="{28A0092B-C50C-407E-A947-70E740481C1C}">
                <a14:useLocalDpi xmlns:a14="http://schemas.microsoft.com/office/drawing/2010/main" val="0"/>
              </a:ext>
            </a:extLst>
          </a:blip>
          <a:srcRect t="2897" b="23072"/>
          <a:stretch/>
        </p:blipFill>
        <p:spPr>
          <a:xfrm>
            <a:off x="5033739" y="3510858"/>
            <a:ext cx="4710780" cy="2789948"/>
          </a:xfrm>
          <a:prstGeom prst="rect">
            <a:avLst/>
          </a:prstGeom>
        </p:spPr>
      </p:pic>
    </p:spTree>
    <p:extLst>
      <p:ext uri="{BB962C8B-B14F-4D97-AF65-F5344CB8AC3E}">
        <p14:creationId xmlns:p14="http://schemas.microsoft.com/office/powerpoint/2010/main" val="419412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Grafik 16" descr="Ein Bild, das Säugetier, dunkel enthält.&#10;&#10;Automatisch generierte Beschreibung">
            <a:extLst>
              <a:ext uri="{FF2B5EF4-FFF2-40B4-BE49-F238E27FC236}">
                <a16:creationId xmlns:a16="http://schemas.microsoft.com/office/drawing/2014/main" id="{748F8487-1F9C-31DC-D5A7-2E2CFDC59D1A}"/>
              </a:ext>
            </a:extLst>
          </p:cNvPr>
          <p:cNvPicPr>
            <a:picLocks noChangeAspect="1"/>
          </p:cNvPicPr>
          <p:nvPr/>
        </p:nvPicPr>
        <p:blipFill rotWithShape="1">
          <a:blip r:embed="rId2">
            <a:extLst>
              <a:ext uri="{28A0092B-C50C-407E-A947-70E740481C1C}">
                <a14:useLocalDpi xmlns:a14="http://schemas.microsoft.com/office/drawing/2010/main" val="0"/>
              </a:ext>
            </a:extLst>
          </a:blip>
          <a:srcRect t="24122" r="-2" b="-2"/>
          <a:stretch/>
        </p:blipFill>
        <p:spPr>
          <a:xfrm>
            <a:off x="20" y="10"/>
            <a:ext cx="5862493" cy="2969294"/>
          </a:xfrm>
          <a:custGeom>
            <a:avLst/>
            <a:gdLst/>
            <a:ahLst/>
            <a:cxnLst/>
            <a:rect l="l" t="t" r="r" b="b"/>
            <a:pathLst>
              <a:path w="7215401" h="2969304">
                <a:moveTo>
                  <a:pt x="0" y="0"/>
                </a:moveTo>
                <a:lnTo>
                  <a:pt x="677334" y="0"/>
                </a:lnTo>
                <a:lnTo>
                  <a:pt x="1168036" y="0"/>
                </a:lnTo>
                <a:lnTo>
                  <a:pt x="1205499" y="0"/>
                </a:lnTo>
                <a:lnTo>
                  <a:pt x="1647632" y="0"/>
                </a:lnTo>
                <a:lnTo>
                  <a:pt x="7215401" y="0"/>
                </a:lnTo>
                <a:lnTo>
                  <a:pt x="5840224" y="2969304"/>
                </a:lnTo>
                <a:lnTo>
                  <a:pt x="0" y="2969304"/>
                </a:lnTo>
                <a:close/>
              </a:path>
            </a:pathLst>
          </a:custGeom>
        </p:spPr>
      </p:pic>
      <p:pic>
        <p:nvPicPr>
          <p:cNvPr id="13" name="Grafik 12" descr="Ein Bild, das Text, Sport, stehend enthält.&#10;&#10;Automatisch generierte Beschreibung">
            <a:extLst>
              <a:ext uri="{FF2B5EF4-FFF2-40B4-BE49-F238E27FC236}">
                <a16:creationId xmlns:a16="http://schemas.microsoft.com/office/drawing/2014/main" id="{4984FFDC-0703-E711-85C4-EB0062F0C31A}"/>
              </a:ext>
            </a:extLst>
          </p:cNvPr>
          <p:cNvPicPr>
            <a:picLocks noChangeAspect="1"/>
          </p:cNvPicPr>
          <p:nvPr/>
        </p:nvPicPr>
        <p:blipFill rotWithShape="1">
          <a:blip r:embed="rId3">
            <a:extLst>
              <a:ext uri="{28A0092B-C50C-407E-A947-70E740481C1C}">
                <a14:useLocalDpi xmlns:a14="http://schemas.microsoft.com/office/drawing/2010/main" val="0"/>
              </a:ext>
            </a:extLst>
          </a:blip>
          <a:srcRect l="4261" r="744" b="2"/>
          <a:stretch/>
        </p:blipFill>
        <p:spPr>
          <a:xfrm>
            <a:off x="4568064" y="10"/>
            <a:ext cx="5337937" cy="3750724"/>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19" name="Grafik 18" descr="Ein Bild, das Spieler, dunkel enthält.&#10;&#10;Automatisch generierte Beschreibung">
            <a:extLst>
              <a:ext uri="{FF2B5EF4-FFF2-40B4-BE49-F238E27FC236}">
                <a16:creationId xmlns:a16="http://schemas.microsoft.com/office/drawing/2014/main" id="{D08F6400-8C0F-5B51-7CA8-3C39C1C3FD11}"/>
              </a:ext>
            </a:extLst>
          </p:cNvPr>
          <p:cNvPicPr>
            <a:picLocks noChangeAspect="1"/>
          </p:cNvPicPr>
          <p:nvPr/>
        </p:nvPicPr>
        <p:blipFill rotWithShape="1">
          <a:blip r:embed="rId4">
            <a:extLst>
              <a:ext uri="{28A0092B-C50C-407E-A947-70E740481C1C}">
                <a14:useLocalDpi xmlns:a14="http://schemas.microsoft.com/office/drawing/2010/main" val="0"/>
              </a:ext>
            </a:extLst>
          </a:blip>
          <a:srcRect t="31631" r="-2" b="-2"/>
          <a:stretch/>
        </p:blipFill>
        <p:spPr>
          <a:xfrm>
            <a:off x="3397883" y="3887894"/>
            <a:ext cx="6508118" cy="2970106"/>
          </a:xfrm>
          <a:custGeom>
            <a:avLst/>
            <a:gdLst/>
            <a:ahLst/>
            <a:cxnLst/>
            <a:rect l="l" t="t" r="r" b="b"/>
            <a:pathLst>
              <a:path w="8009991" h="2970106">
                <a:moveTo>
                  <a:pt x="1376648" y="0"/>
                </a:moveTo>
                <a:lnTo>
                  <a:pt x="8009991" y="0"/>
                </a:lnTo>
                <a:lnTo>
                  <a:pt x="8009991" y="2970106"/>
                </a:lnTo>
                <a:lnTo>
                  <a:pt x="0" y="2970106"/>
                </a:lnTo>
                <a:close/>
              </a:path>
            </a:pathLst>
          </a:custGeom>
        </p:spPr>
      </p:pic>
      <p:pic>
        <p:nvPicPr>
          <p:cNvPr id="11" name="Grafik 10" descr="Ein Bild, das stehend enthält.&#10;&#10;Automatisch generierte Beschreibung">
            <a:extLst>
              <a:ext uri="{FF2B5EF4-FFF2-40B4-BE49-F238E27FC236}">
                <a16:creationId xmlns:a16="http://schemas.microsoft.com/office/drawing/2014/main" id="{38CDE9C1-DD72-C070-710F-FB761ED860F6}"/>
              </a:ext>
            </a:extLst>
          </p:cNvPr>
          <p:cNvPicPr>
            <a:picLocks noChangeAspect="1"/>
          </p:cNvPicPr>
          <p:nvPr/>
        </p:nvPicPr>
        <p:blipFill rotWithShape="1">
          <a:blip r:embed="rId5">
            <a:extLst>
              <a:ext uri="{28A0092B-C50C-407E-A947-70E740481C1C}">
                <a14:useLocalDpi xmlns:a14="http://schemas.microsoft.com/office/drawing/2010/main" val="0"/>
              </a:ext>
            </a:extLst>
          </a:blip>
          <a:srcRect l="3039" r="7194" b="2"/>
          <a:stretch/>
        </p:blipFill>
        <p:spPr>
          <a:xfrm>
            <a:off x="20" y="3106464"/>
            <a:ext cx="5045242" cy="3751536"/>
          </a:xfrm>
          <a:custGeom>
            <a:avLst/>
            <a:gdLst/>
            <a:ahLst/>
            <a:cxnLst/>
            <a:rect l="l" t="t" r="r" b="b"/>
            <a:pathLst>
              <a:path w="6209553" h="3751536">
                <a:moveTo>
                  <a:pt x="0" y="0"/>
                </a:moveTo>
                <a:lnTo>
                  <a:pt x="5776701" y="0"/>
                </a:lnTo>
                <a:lnTo>
                  <a:pt x="4041567" y="3746529"/>
                </a:lnTo>
                <a:lnTo>
                  <a:pt x="6209553" y="3746529"/>
                </a:lnTo>
                <a:lnTo>
                  <a:pt x="6209553" y="3746530"/>
                </a:lnTo>
                <a:lnTo>
                  <a:pt x="1647632" y="3746530"/>
                </a:lnTo>
                <a:lnTo>
                  <a:pt x="1647632" y="3751536"/>
                </a:lnTo>
                <a:lnTo>
                  <a:pt x="0" y="3751536"/>
                </a:lnTo>
                <a:close/>
              </a:path>
            </a:pathLst>
          </a:custGeom>
        </p:spPr>
      </p:pic>
    </p:spTree>
    <p:extLst>
      <p:ext uri="{BB962C8B-B14F-4D97-AF65-F5344CB8AC3E}">
        <p14:creationId xmlns:p14="http://schemas.microsoft.com/office/powerpoint/2010/main" val="557436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descr="Ein Bild, das Text, dunkel, Silhouette enthält.&#10;&#10;Automatisch generierte Beschreibung">
            <a:extLst>
              <a:ext uri="{FF2B5EF4-FFF2-40B4-BE49-F238E27FC236}">
                <a16:creationId xmlns:a16="http://schemas.microsoft.com/office/drawing/2014/main" id="{28F9D6A9-A986-32EA-2F09-C8F7EDAF35D4}"/>
              </a:ext>
            </a:extLst>
          </p:cNvPr>
          <p:cNvPicPr>
            <a:picLocks noChangeAspect="1"/>
          </p:cNvPicPr>
          <p:nvPr/>
        </p:nvPicPr>
        <p:blipFill rotWithShape="1">
          <a:blip r:embed="rId2">
            <a:extLst>
              <a:ext uri="{28A0092B-C50C-407E-A947-70E740481C1C}">
                <a14:useLocalDpi xmlns:a14="http://schemas.microsoft.com/office/drawing/2010/main" val="0"/>
              </a:ext>
            </a:extLst>
          </a:blip>
          <a:srcRect l="2784" r="4867" b="4"/>
          <a:stretch/>
        </p:blipFill>
        <p:spPr>
          <a:xfrm>
            <a:off x="4194167" y="3272588"/>
            <a:ext cx="4960623" cy="3585411"/>
          </a:xfrm>
          <a:prstGeom prst="rect">
            <a:avLst/>
          </a:prstGeom>
        </p:spPr>
      </p:pic>
      <p:pic>
        <p:nvPicPr>
          <p:cNvPr id="3" name="Grafik 2" descr="Ein Bild, das dunkel enthält.&#10;&#10;Automatisch generierte Beschreibung">
            <a:extLst>
              <a:ext uri="{FF2B5EF4-FFF2-40B4-BE49-F238E27FC236}">
                <a16:creationId xmlns:a16="http://schemas.microsoft.com/office/drawing/2014/main" id="{69B72B73-1178-9F5F-2CE5-0F34953AB685}"/>
              </a:ext>
            </a:extLst>
          </p:cNvPr>
          <p:cNvPicPr>
            <a:picLocks noChangeAspect="1"/>
          </p:cNvPicPr>
          <p:nvPr/>
        </p:nvPicPr>
        <p:blipFill rotWithShape="1">
          <a:blip r:embed="rId3">
            <a:extLst>
              <a:ext uri="{28A0092B-C50C-407E-A947-70E740481C1C}">
                <a14:useLocalDpi xmlns:a14="http://schemas.microsoft.com/office/drawing/2010/main" val="0"/>
              </a:ext>
            </a:extLst>
          </a:blip>
          <a:srcRect t="25153" r="2" b="27761"/>
          <a:stretch/>
        </p:blipFill>
        <p:spPr>
          <a:xfrm>
            <a:off x="20" y="9"/>
            <a:ext cx="5914909" cy="3895335"/>
          </a:xfrm>
          <a:custGeom>
            <a:avLst/>
            <a:gdLst/>
            <a:ahLst/>
            <a:cxnLst/>
            <a:rect l="l" t="t" r="r" b="b"/>
            <a:pathLst>
              <a:path w="7279913" h="3895335">
                <a:moveTo>
                  <a:pt x="0" y="0"/>
                </a:moveTo>
                <a:lnTo>
                  <a:pt x="7279913" y="0"/>
                </a:lnTo>
                <a:lnTo>
                  <a:pt x="7279913" y="3116976"/>
                </a:lnTo>
                <a:lnTo>
                  <a:pt x="5011287" y="3116976"/>
                </a:lnTo>
                <a:lnTo>
                  <a:pt x="5011287" y="3895335"/>
                </a:lnTo>
                <a:lnTo>
                  <a:pt x="0" y="3895335"/>
                </a:lnTo>
                <a:close/>
              </a:path>
            </a:pathLst>
          </a:custGeom>
        </p:spPr>
      </p:pic>
      <p:pic>
        <p:nvPicPr>
          <p:cNvPr id="7" name="Grafik 6">
            <a:extLst>
              <a:ext uri="{FF2B5EF4-FFF2-40B4-BE49-F238E27FC236}">
                <a16:creationId xmlns:a16="http://schemas.microsoft.com/office/drawing/2014/main" id="{AFC59C3F-A368-F363-5A22-94EAB3F43878}"/>
              </a:ext>
            </a:extLst>
          </p:cNvPr>
          <p:cNvPicPr>
            <a:picLocks noChangeAspect="1"/>
          </p:cNvPicPr>
          <p:nvPr/>
        </p:nvPicPr>
        <p:blipFill rotWithShape="1">
          <a:blip r:embed="rId4">
            <a:extLst>
              <a:ext uri="{28A0092B-C50C-407E-A947-70E740481C1C}">
                <a14:useLocalDpi xmlns:a14="http://schemas.microsoft.com/office/drawing/2010/main" val="0"/>
              </a:ext>
            </a:extLst>
          </a:blip>
          <a:srcRect l="17231" r="16970" b="4"/>
          <a:stretch/>
        </p:blipFill>
        <p:spPr>
          <a:xfrm>
            <a:off x="6059870" y="-22547"/>
            <a:ext cx="3094920" cy="3139531"/>
          </a:xfrm>
          <a:prstGeom prst="rect">
            <a:avLst/>
          </a:prstGeom>
        </p:spPr>
      </p:pic>
      <p:pic>
        <p:nvPicPr>
          <p:cNvPr id="9" name="Grafik 8" descr="Ein Bild, das dunkel enthält.&#10;&#10;Automatisch generierte Beschreibung">
            <a:extLst>
              <a:ext uri="{FF2B5EF4-FFF2-40B4-BE49-F238E27FC236}">
                <a16:creationId xmlns:a16="http://schemas.microsoft.com/office/drawing/2014/main" id="{29977075-BB07-891A-5673-25001B967633}"/>
              </a:ext>
            </a:extLst>
          </p:cNvPr>
          <p:cNvPicPr>
            <a:picLocks noChangeAspect="1"/>
          </p:cNvPicPr>
          <p:nvPr/>
        </p:nvPicPr>
        <p:blipFill rotWithShape="1">
          <a:blip r:embed="rId5">
            <a:extLst>
              <a:ext uri="{28A0092B-C50C-407E-A947-70E740481C1C}">
                <a14:useLocalDpi xmlns:a14="http://schemas.microsoft.com/office/drawing/2010/main" val="0"/>
              </a:ext>
            </a:extLst>
          </a:blip>
          <a:srcRect r="-2" b="45026"/>
          <a:stretch/>
        </p:blipFill>
        <p:spPr>
          <a:xfrm>
            <a:off x="20" y="4065775"/>
            <a:ext cx="4063444" cy="2792224"/>
          </a:xfrm>
          <a:prstGeom prst="rect">
            <a:avLst/>
          </a:prstGeom>
        </p:spPr>
      </p:pic>
    </p:spTree>
    <p:extLst>
      <p:ext uri="{BB962C8B-B14F-4D97-AF65-F5344CB8AC3E}">
        <p14:creationId xmlns:p14="http://schemas.microsoft.com/office/powerpoint/2010/main" val="2304157058"/>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2001</Words>
  <Application>Microsoft Office PowerPoint</Application>
  <PresentationFormat>A4-Papier (210 x 297 mm)</PresentationFormat>
  <Paragraphs>42</Paragraphs>
  <Slides>19</Slides>
  <Notes>0</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19</vt:i4>
      </vt:variant>
    </vt:vector>
  </HeadingPairs>
  <TitlesOfParts>
    <vt:vector size="25" baseType="lpstr">
      <vt:lpstr>Futura PT W01 Book</vt:lpstr>
      <vt:lpstr>Futura PT W01 Light</vt:lpstr>
      <vt:lpstr>Arial</vt:lpstr>
      <vt:lpstr>Calibri</vt:lpstr>
      <vt:lpstr>Calibri Light</vt:lpstr>
      <vt:lpstr>Office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Bai, Zehui</cp:lastModifiedBy>
  <cp:revision>139</cp:revision>
  <cp:lastPrinted>2022-12-28T07:38:01Z</cp:lastPrinted>
  <dcterms:created xsi:type="dcterms:W3CDTF">2022-11-07T20:45:57Z</dcterms:created>
  <dcterms:modified xsi:type="dcterms:W3CDTF">2023-02-24T21:23:32Z</dcterms:modified>
</cp:coreProperties>
</file>

<file path=docProps/thumbnail.jpeg>
</file>